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86" r:id="rId3"/>
    <p:sldId id="28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89" r:id="rId23"/>
    <p:sldId id="276" r:id="rId24"/>
    <p:sldId id="277" r:id="rId25"/>
    <p:sldId id="278" r:id="rId26"/>
    <p:sldId id="279" r:id="rId27"/>
    <p:sldId id="280" r:id="rId28"/>
    <p:sldId id="281" r:id="rId29"/>
    <p:sldId id="282" r:id="rId30"/>
    <p:sldId id="283" r:id="rId31"/>
    <p:sldId id="284" r:id="rId32"/>
    <p:sldId id="285" r:id="rId33"/>
    <p:sldId id="290" r:id="rId34"/>
    <p:sldId id="291" r:id="rId35"/>
    <p:sldId id="292" r:id="rId36"/>
    <p:sldId id="293" r:id="rId37"/>
    <p:sldId id="294" r:id="rId38"/>
    <p:sldId id="295" r:id="rId39"/>
    <p:sldId id="296" r:id="rId40"/>
    <p:sldId id="297" r:id="rId41"/>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2EC371-2DBC-471C-849C-24CB2181488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id-ID"/>
        </a:p>
      </dgm:t>
    </dgm:pt>
    <dgm:pt modelId="{A8079976-48B7-4E72-AFC9-AF3B265E22BA}">
      <dgm:prSet phldrT="[Text]"/>
      <dgm:spPr/>
      <dgm:t>
        <a:bodyPr/>
        <a:lstStyle/>
        <a:p>
          <a:r>
            <a:rPr lang="id-ID" dirty="0" smtClean="0"/>
            <a:t>Permintaan efektif</a:t>
          </a:r>
          <a:endParaRPr lang="id-ID" dirty="0"/>
        </a:p>
      </dgm:t>
    </dgm:pt>
    <dgm:pt modelId="{CEC209F1-29F8-459D-8AA1-0BD324CF592C}" type="parTrans" cxnId="{6F0D7CA9-2563-427A-B3B1-98AC1CC176C8}">
      <dgm:prSet/>
      <dgm:spPr/>
      <dgm:t>
        <a:bodyPr/>
        <a:lstStyle/>
        <a:p>
          <a:endParaRPr lang="id-ID"/>
        </a:p>
      </dgm:t>
    </dgm:pt>
    <dgm:pt modelId="{EB801688-D74E-4DB7-AE12-83299CD02A19}" type="sibTrans" cxnId="{6F0D7CA9-2563-427A-B3B1-98AC1CC176C8}">
      <dgm:prSet/>
      <dgm:spPr/>
      <dgm:t>
        <a:bodyPr/>
        <a:lstStyle/>
        <a:p>
          <a:endParaRPr lang="id-ID"/>
        </a:p>
      </dgm:t>
    </dgm:pt>
    <dgm:pt modelId="{FCB8A8FC-0885-4E0C-A820-01ED12401BB4}">
      <dgm:prSet phldrT="[Text]"/>
      <dgm:spPr/>
      <dgm:t>
        <a:bodyPr/>
        <a:lstStyle/>
        <a:p>
          <a:r>
            <a:rPr lang="id-ID" dirty="0" smtClean="0"/>
            <a:t>Permintaan potensial</a:t>
          </a:r>
          <a:endParaRPr lang="id-ID" dirty="0"/>
        </a:p>
      </dgm:t>
    </dgm:pt>
    <dgm:pt modelId="{362B3BE1-781A-4FBA-B892-B498BBED25FD}" type="parTrans" cxnId="{520A7B52-2B90-4D66-8A35-52B69D04D893}">
      <dgm:prSet/>
      <dgm:spPr/>
      <dgm:t>
        <a:bodyPr/>
        <a:lstStyle/>
        <a:p>
          <a:endParaRPr lang="id-ID"/>
        </a:p>
      </dgm:t>
    </dgm:pt>
    <dgm:pt modelId="{22181088-06F5-4B5A-84A5-323F38D2F43A}" type="sibTrans" cxnId="{520A7B52-2B90-4D66-8A35-52B69D04D893}">
      <dgm:prSet/>
      <dgm:spPr/>
      <dgm:t>
        <a:bodyPr/>
        <a:lstStyle/>
        <a:p>
          <a:endParaRPr lang="id-ID"/>
        </a:p>
      </dgm:t>
    </dgm:pt>
    <dgm:pt modelId="{2D9C6573-117E-41B4-A65A-9F1BFA0ED9F9}" type="pres">
      <dgm:prSet presAssocID="{762EC371-2DBC-471C-849C-24CB21814884}" presName="linear" presStyleCnt="0">
        <dgm:presLayoutVars>
          <dgm:dir/>
          <dgm:animLvl val="lvl"/>
          <dgm:resizeHandles val="exact"/>
        </dgm:presLayoutVars>
      </dgm:prSet>
      <dgm:spPr/>
      <dgm:t>
        <a:bodyPr/>
        <a:lstStyle/>
        <a:p>
          <a:endParaRPr lang="en-US"/>
        </a:p>
      </dgm:t>
    </dgm:pt>
    <dgm:pt modelId="{1C44F0EF-36B9-4E7F-8089-522506A1EEF3}" type="pres">
      <dgm:prSet presAssocID="{A8079976-48B7-4E72-AFC9-AF3B265E22BA}" presName="parentLin" presStyleCnt="0"/>
      <dgm:spPr/>
    </dgm:pt>
    <dgm:pt modelId="{70C9028E-D1F5-4A77-8DEC-2044B2CC5BAE}" type="pres">
      <dgm:prSet presAssocID="{A8079976-48B7-4E72-AFC9-AF3B265E22BA}" presName="parentLeftMargin" presStyleLbl="node1" presStyleIdx="0" presStyleCnt="2"/>
      <dgm:spPr/>
      <dgm:t>
        <a:bodyPr/>
        <a:lstStyle/>
        <a:p>
          <a:endParaRPr lang="en-US"/>
        </a:p>
      </dgm:t>
    </dgm:pt>
    <dgm:pt modelId="{C1D81AEE-8947-4616-8773-3F99A5ABFAFA}" type="pres">
      <dgm:prSet presAssocID="{A8079976-48B7-4E72-AFC9-AF3B265E22BA}" presName="parentText" presStyleLbl="node1" presStyleIdx="0" presStyleCnt="2">
        <dgm:presLayoutVars>
          <dgm:chMax val="0"/>
          <dgm:bulletEnabled val="1"/>
        </dgm:presLayoutVars>
      </dgm:prSet>
      <dgm:spPr/>
      <dgm:t>
        <a:bodyPr/>
        <a:lstStyle/>
        <a:p>
          <a:endParaRPr lang="en-US"/>
        </a:p>
      </dgm:t>
    </dgm:pt>
    <dgm:pt modelId="{78BD9935-9761-4597-915A-E196E4E8DA57}" type="pres">
      <dgm:prSet presAssocID="{A8079976-48B7-4E72-AFC9-AF3B265E22BA}" presName="negativeSpace" presStyleCnt="0"/>
      <dgm:spPr/>
    </dgm:pt>
    <dgm:pt modelId="{687061D5-A10A-47CC-A1B8-A4F98B1F0A5A}" type="pres">
      <dgm:prSet presAssocID="{A8079976-48B7-4E72-AFC9-AF3B265E22BA}" presName="childText" presStyleLbl="conFgAcc1" presStyleIdx="0" presStyleCnt="2">
        <dgm:presLayoutVars>
          <dgm:bulletEnabled val="1"/>
        </dgm:presLayoutVars>
      </dgm:prSet>
      <dgm:spPr/>
    </dgm:pt>
    <dgm:pt modelId="{8962B8A9-CBE2-4311-B7D6-DAE96443C97B}" type="pres">
      <dgm:prSet presAssocID="{EB801688-D74E-4DB7-AE12-83299CD02A19}" presName="spaceBetweenRectangles" presStyleCnt="0"/>
      <dgm:spPr/>
    </dgm:pt>
    <dgm:pt modelId="{AE43F7B6-05BE-4CF2-ACDF-61ACF671D9BA}" type="pres">
      <dgm:prSet presAssocID="{FCB8A8FC-0885-4E0C-A820-01ED12401BB4}" presName="parentLin" presStyleCnt="0"/>
      <dgm:spPr/>
    </dgm:pt>
    <dgm:pt modelId="{98BE3ECC-D9D7-409C-84A7-A4883DBF36DA}" type="pres">
      <dgm:prSet presAssocID="{FCB8A8FC-0885-4E0C-A820-01ED12401BB4}" presName="parentLeftMargin" presStyleLbl="node1" presStyleIdx="0" presStyleCnt="2"/>
      <dgm:spPr/>
      <dgm:t>
        <a:bodyPr/>
        <a:lstStyle/>
        <a:p>
          <a:endParaRPr lang="en-US"/>
        </a:p>
      </dgm:t>
    </dgm:pt>
    <dgm:pt modelId="{651D02E2-65B7-41CE-B30A-01571F52415F}" type="pres">
      <dgm:prSet presAssocID="{FCB8A8FC-0885-4E0C-A820-01ED12401BB4}" presName="parentText" presStyleLbl="node1" presStyleIdx="1" presStyleCnt="2">
        <dgm:presLayoutVars>
          <dgm:chMax val="0"/>
          <dgm:bulletEnabled val="1"/>
        </dgm:presLayoutVars>
      </dgm:prSet>
      <dgm:spPr/>
      <dgm:t>
        <a:bodyPr/>
        <a:lstStyle/>
        <a:p>
          <a:endParaRPr lang="en-US"/>
        </a:p>
      </dgm:t>
    </dgm:pt>
    <dgm:pt modelId="{CF1D3AC6-BC59-4DE7-9EC5-CE4CA3B0AE03}" type="pres">
      <dgm:prSet presAssocID="{FCB8A8FC-0885-4E0C-A820-01ED12401BB4}" presName="negativeSpace" presStyleCnt="0"/>
      <dgm:spPr/>
    </dgm:pt>
    <dgm:pt modelId="{DDC379DF-A116-47C6-9326-1420C9CCF3C3}" type="pres">
      <dgm:prSet presAssocID="{FCB8A8FC-0885-4E0C-A820-01ED12401BB4}" presName="childText" presStyleLbl="conFgAcc1" presStyleIdx="1" presStyleCnt="2">
        <dgm:presLayoutVars>
          <dgm:bulletEnabled val="1"/>
        </dgm:presLayoutVars>
      </dgm:prSet>
      <dgm:spPr/>
    </dgm:pt>
  </dgm:ptLst>
  <dgm:cxnLst>
    <dgm:cxn modelId="{C9020446-BABE-4D22-B0F0-86BF826BB491}" type="presOf" srcId="{A8079976-48B7-4E72-AFC9-AF3B265E22BA}" destId="{70C9028E-D1F5-4A77-8DEC-2044B2CC5BAE}" srcOrd="0" destOrd="0" presId="urn:microsoft.com/office/officeart/2005/8/layout/list1"/>
    <dgm:cxn modelId="{520A7B52-2B90-4D66-8A35-52B69D04D893}" srcId="{762EC371-2DBC-471C-849C-24CB21814884}" destId="{FCB8A8FC-0885-4E0C-A820-01ED12401BB4}" srcOrd="1" destOrd="0" parTransId="{362B3BE1-781A-4FBA-B892-B498BBED25FD}" sibTransId="{22181088-06F5-4B5A-84A5-323F38D2F43A}"/>
    <dgm:cxn modelId="{6F0D7CA9-2563-427A-B3B1-98AC1CC176C8}" srcId="{762EC371-2DBC-471C-849C-24CB21814884}" destId="{A8079976-48B7-4E72-AFC9-AF3B265E22BA}" srcOrd="0" destOrd="0" parTransId="{CEC209F1-29F8-459D-8AA1-0BD324CF592C}" sibTransId="{EB801688-D74E-4DB7-AE12-83299CD02A19}"/>
    <dgm:cxn modelId="{12C9A599-0F26-4057-B755-BA50B8838CFC}" type="presOf" srcId="{762EC371-2DBC-471C-849C-24CB21814884}" destId="{2D9C6573-117E-41B4-A65A-9F1BFA0ED9F9}" srcOrd="0" destOrd="0" presId="urn:microsoft.com/office/officeart/2005/8/layout/list1"/>
    <dgm:cxn modelId="{0B01F0AA-7C13-4939-81FB-94DE46FB3E95}" type="presOf" srcId="{A8079976-48B7-4E72-AFC9-AF3B265E22BA}" destId="{C1D81AEE-8947-4616-8773-3F99A5ABFAFA}" srcOrd="1" destOrd="0" presId="urn:microsoft.com/office/officeart/2005/8/layout/list1"/>
    <dgm:cxn modelId="{51E3CD28-D913-42F1-8EAE-E89E24DF748A}" type="presOf" srcId="{FCB8A8FC-0885-4E0C-A820-01ED12401BB4}" destId="{98BE3ECC-D9D7-409C-84A7-A4883DBF36DA}" srcOrd="0" destOrd="0" presId="urn:microsoft.com/office/officeart/2005/8/layout/list1"/>
    <dgm:cxn modelId="{34D8C939-C768-4384-AC54-8C81CE0C3419}" type="presOf" srcId="{FCB8A8FC-0885-4E0C-A820-01ED12401BB4}" destId="{651D02E2-65B7-41CE-B30A-01571F52415F}" srcOrd="1" destOrd="0" presId="urn:microsoft.com/office/officeart/2005/8/layout/list1"/>
    <dgm:cxn modelId="{FE03FBCC-BD56-40B8-A36F-E54A07053562}" type="presParOf" srcId="{2D9C6573-117E-41B4-A65A-9F1BFA0ED9F9}" destId="{1C44F0EF-36B9-4E7F-8089-522506A1EEF3}" srcOrd="0" destOrd="0" presId="urn:microsoft.com/office/officeart/2005/8/layout/list1"/>
    <dgm:cxn modelId="{43061D97-B338-4BA1-83AC-EE3A096D51EC}" type="presParOf" srcId="{1C44F0EF-36B9-4E7F-8089-522506A1EEF3}" destId="{70C9028E-D1F5-4A77-8DEC-2044B2CC5BAE}" srcOrd="0" destOrd="0" presId="urn:microsoft.com/office/officeart/2005/8/layout/list1"/>
    <dgm:cxn modelId="{4CC37623-2851-429B-8876-A44000B09777}" type="presParOf" srcId="{1C44F0EF-36B9-4E7F-8089-522506A1EEF3}" destId="{C1D81AEE-8947-4616-8773-3F99A5ABFAFA}" srcOrd="1" destOrd="0" presId="urn:microsoft.com/office/officeart/2005/8/layout/list1"/>
    <dgm:cxn modelId="{01E39968-4F70-443A-BE44-95A255667A28}" type="presParOf" srcId="{2D9C6573-117E-41B4-A65A-9F1BFA0ED9F9}" destId="{78BD9935-9761-4597-915A-E196E4E8DA57}" srcOrd="1" destOrd="0" presId="urn:microsoft.com/office/officeart/2005/8/layout/list1"/>
    <dgm:cxn modelId="{A0813E0A-4DB6-46DC-8F31-974D716F2CA1}" type="presParOf" srcId="{2D9C6573-117E-41B4-A65A-9F1BFA0ED9F9}" destId="{687061D5-A10A-47CC-A1B8-A4F98B1F0A5A}" srcOrd="2" destOrd="0" presId="urn:microsoft.com/office/officeart/2005/8/layout/list1"/>
    <dgm:cxn modelId="{388D24B9-53D1-4ED0-8800-AACCB545FDC4}" type="presParOf" srcId="{2D9C6573-117E-41B4-A65A-9F1BFA0ED9F9}" destId="{8962B8A9-CBE2-4311-B7D6-DAE96443C97B}" srcOrd="3" destOrd="0" presId="urn:microsoft.com/office/officeart/2005/8/layout/list1"/>
    <dgm:cxn modelId="{22B61409-D0A7-4F4A-9345-ECEC92684315}" type="presParOf" srcId="{2D9C6573-117E-41B4-A65A-9F1BFA0ED9F9}" destId="{AE43F7B6-05BE-4CF2-ACDF-61ACF671D9BA}" srcOrd="4" destOrd="0" presId="urn:microsoft.com/office/officeart/2005/8/layout/list1"/>
    <dgm:cxn modelId="{71F8CF17-F83E-4068-B5B6-992944D775D9}" type="presParOf" srcId="{AE43F7B6-05BE-4CF2-ACDF-61ACF671D9BA}" destId="{98BE3ECC-D9D7-409C-84A7-A4883DBF36DA}" srcOrd="0" destOrd="0" presId="urn:microsoft.com/office/officeart/2005/8/layout/list1"/>
    <dgm:cxn modelId="{3B49A90A-3900-49D3-8519-FB7709014464}" type="presParOf" srcId="{AE43F7B6-05BE-4CF2-ACDF-61ACF671D9BA}" destId="{651D02E2-65B7-41CE-B30A-01571F52415F}" srcOrd="1" destOrd="0" presId="urn:microsoft.com/office/officeart/2005/8/layout/list1"/>
    <dgm:cxn modelId="{52FB7C60-582E-46F0-B986-75CEC7EF7CE4}" type="presParOf" srcId="{2D9C6573-117E-41B4-A65A-9F1BFA0ED9F9}" destId="{CF1D3AC6-BC59-4DE7-9EC5-CE4CA3B0AE03}" srcOrd="5" destOrd="0" presId="urn:microsoft.com/office/officeart/2005/8/layout/list1"/>
    <dgm:cxn modelId="{8C3BC4FD-FD31-4C7F-B45E-C1755AA73525}" type="presParOf" srcId="{2D9C6573-117E-41B4-A65A-9F1BFA0ED9F9}" destId="{DDC379DF-A116-47C6-9326-1420C9CCF3C3}"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7E1D56B-58C2-4DE8-B732-E523B04F026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60DC5ACC-8513-4B59-AE00-CE3F06644218}">
      <dgm:prSet phldrT="[Text]"/>
      <dgm:spPr/>
      <dgm:t>
        <a:bodyPr/>
        <a:lstStyle/>
        <a:p>
          <a:r>
            <a:rPr lang="id-ID" dirty="0" smtClean="0"/>
            <a:t>Permintaan individual</a:t>
          </a:r>
          <a:endParaRPr lang="id-ID" dirty="0"/>
        </a:p>
      </dgm:t>
    </dgm:pt>
    <dgm:pt modelId="{9C621FCA-BB41-4667-899A-6C8B4FE371DA}" type="parTrans" cxnId="{8FD39511-1C1F-457F-AB80-67F0D01FF64A}">
      <dgm:prSet/>
      <dgm:spPr/>
      <dgm:t>
        <a:bodyPr/>
        <a:lstStyle/>
        <a:p>
          <a:endParaRPr lang="id-ID"/>
        </a:p>
      </dgm:t>
    </dgm:pt>
    <dgm:pt modelId="{2324C356-EDC0-4C2F-8304-63F80B9E6915}" type="sibTrans" cxnId="{8FD39511-1C1F-457F-AB80-67F0D01FF64A}">
      <dgm:prSet/>
      <dgm:spPr/>
      <dgm:t>
        <a:bodyPr/>
        <a:lstStyle/>
        <a:p>
          <a:endParaRPr lang="id-ID"/>
        </a:p>
      </dgm:t>
    </dgm:pt>
    <dgm:pt modelId="{6749B8FE-18AB-4F17-9B9C-865D0C046D7E}">
      <dgm:prSet phldrT="[Text]"/>
      <dgm:spPr/>
      <dgm:t>
        <a:bodyPr/>
        <a:lstStyle/>
        <a:p>
          <a:r>
            <a:rPr lang="id-ID" dirty="0" smtClean="0"/>
            <a:t>Permintaan dari masing-masing orang terhadap suatu barang</a:t>
          </a:r>
          <a:endParaRPr lang="id-ID" dirty="0"/>
        </a:p>
      </dgm:t>
    </dgm:pt>
    <dgm:pt modelId="{01DD3247-0693-4BAC-9B42-393F3AB986AD}" type="parTrans" cxnId="{9EB95872-DE16-4902-9E0E-44E4E4EF611A}">
      <dgm:prSet/>
      <dgm:spPr/>
      <dgm:t>
        <a:bodyPr/>
        <a:lstStyle/>
        <a:p>
          <a:endParaRPr lang="id-ID"/>
        </a:p>
      </dgm:t>
    </dgm:pt>
    <dgm:pt modelId="{72A335CB-B47E-4550-AD92-0E4A5190253A}" type="sibTrans" cxnId="{9EB95872-DE16-4902-9E0E-44E4E4EF611A}">
      <dgm:prSet/>
      <dgm:spPr/>
      <dgm:t>
        <a:bodyPr/>
        <a:lstStyle/>
        <a:p>
          <a:endParaRPr lang="id-ID"/>
        </a:p>
      </dgm:t>
    </dgm:pt>
    <dgm:pt modelId="{7EB99C19-663D-41FB-95D3-466F9B669E50}">
      <dgm:prSet phldrT="[Text]"/>
      <dgm:spPr/>
      <dgm:t>
        <a:bodyPr/>
        <a:lstStyle/>
        <a:p>
          <a:r>
            <a:rPr lang="id-ID" dirty="0" smtClean="0"/>
            <a:t>Permintaaan pasar</a:t>
          </a:r>
          <a:endParaRPr lang="id-ID" dirty="0"/>
        </a:p>
      </dgm:t>
    </dgm:pt>
    <dgm:pt modelId="{2795F382-2DA9-4201-AE29-07A68B922246}" type="parTrans" cxnId="{68EB6801-B74E-485B-BD5F-7E9FF76DD700}">
      <dgm:prSet/>
      <dgm:spPr/>
      <dgm:t>
        <a:bodyPr/>
        <a:lstStyle/>
        <a:p>
          <a:endParaRPr lang="id-ID"/>
        </a:p>
      </dgm:t>
    </dgm:pt>
    <dgm:pt modelId="{D363E3A0-980A-4209-840D-65D2D61F7405}" type="sibTrans" cxnId="{68EB6801-B74E-485B-BD5F-7E9FF76DD700}">
      <dgm:prSet/>
      <dgm:spPr/>
      <dgm:t>
        <a:bodyPr/>
        <a:lstStyle/>
        <a:p>
          <a:endParaRPr lang="id-ID"/>
        </a:p>
      </dgm:t>
    </dgm:pt>
    <dgm:pt modelId="{CF31422A-E25F-48F6-AF2B-E5106D1A7847}">
      <dgm:prSet phldrT="[Text]"/>
      <dgm:spPr/>
      <dgm:t>
        <a:bodyPr/>
        <a:lstStyle/>
        <a:p>
          <a:r>
            <a:rPr lang="id-ID" dirty="0" smtClean="0"/>
            <a:t>Permintaan yang dilakukan oleh masyarakat pada umumnya.</a:t>
          </a:r>
          <a:endParaRPr lang="id-ID" dirty="0"/>
        </a:p>
      </dgm:t>
    </dgm:pt>
    <dgm:pt modelId="{D54CDC40-907F-4AA6-8823-7C0AEEDBE4F1}" type="parTrans" cxnId="{0B7045BF-3EC1-41D2-A676-635AFE552EBE}">
      <dgm:prSet/>
      <dgm:spPr/>
      <dgm:t>
        <a:bodyPr/>
        <a:lstStyle/>
        <a:p>
          <a:endParaRPr lang="id-ID"/>
        </a:p>
      </dgm:t>
    </dgm:pt>
    <dgm:pt modelId="{44185220-7066-4532-9EBB-5D121B60489A}" type="sibTrans" cxnId="{0B7045BF-3EC1-41D2-A676-635AFE552EBE}">
      <dgm:prSet/>
      <dgm:spPr/>
      <dgm:t>
        <a:bodyPr/>
        <a:lstStyle/>
        <a:p>
          <a:endParaRPr lang="id-ID"/>
        </a:p>
      </dgm:t>
    </dgm:pt>
    <dgm:pt modelId="{C0064F4C-1C89-428D-BA89-08A2836F435F}" type="pres">
      <dgm:prSet presAssocID="{27E1D56B-58C2-4DE8-B732-E523B04F026C}" presName="linear" presStyleCnt="0">
        <dgm:presLayoutVars>
          <dgm:animLvl val="lvl"/>
          <dgm:resizeHandles val="exact"/>
        </dgm:presLayoutVars>
      </dgm:prSet>
      <dgm:spPr/>
      <dgm:t>
        <a:bodyPr/>
        <a:lstStyle/>
        <a:p>
          <a:endParaRPr lang="en-US"/>
        </a:p>
      </dgm:t>
    </dgm:pt>
    <dgm:pt modelId="{6F70950C-205F-4FE9-90E5-4D28C607DECF}" type="pres">
      <dgm:prSet presAssocID="{60DC5ACC-8513-4B59-AE00-CE3F06644218}" presName="parentText" presStyleLbl="node1" presStyleIdx="0" presStyleCnt="2">
        <dgm:presLayoutVars>
          <dgm:chMax val="0"/>
          <dgm:bulletEnabled val="1"/>
        </dgm:presLayoutVars>
      </dgm:prSet>
      <dgm:spPr/>
      <dgm:t>
        <a:bodyPr/>
        <a:lstStyle/>
        <a:p>
          <a:endParaRPr lang="id-ID"/>
        </a:p>
      </dgm:t>
    </dgm:pt>
    <dgm:pt modelId="{3A0E0509-92A3-49DC-9E20-989293F42885}" type="pres">
      <dgm:prSet presAssocID="{60DC5ACC-8513-4B59-AE00-CE3F06644218}" presName="childText" presStyleLbl="revTx" presStyleIdx="0" presStyleCnt="2">
        <dgm:presLayoutVars>
          <dgm:bulletEnabled val="1"/>
        </dgm:presLayoutVars>
      </dgm:prSet>
      <dgm:spPr/>
      <dgm:t>
        <a:bodyPr/>
        <a:lstStyle/>
        <a:p>
          <a:endParaRPr lang="id-ID"/>
        </a:p>
      </dgm:t>
    </dgm:pt>
    <dgm:pt modelId="{FB419A0B-5D52-49B5-8357-6329FE6AF780}" type="pres">
      <dgm:prSet presAssocID="{7EB99C19-663D-41FB-95D3-466F9B669E50}" presName="parentText" presStyleLbl="node1" presStyleIdx="1" presStyleCnt="2">
        <dgm:presLayoutVars>
          <dgm:chMax val="0"/>
          <dgm:bulletEnabled val="1"/>
        </dgm:presLayoutVars>
      </dgm:prSet>
      <dgm:spPr/>
      <dgm:t>
        <a:bodyPr/>
        <a:lstStyle/>
        <a:p>
          <a:endParaRPr lang="en-US"/>
        </a:p>
      </dgm:t>
    </dgm:pt>
    <dgm:pt modelId="{1AC1AA99-BE8F-4CB6-A5B0-6B0767A60F46}" type="pres">
      <dgm:prSet presAssocID="{7EB99C19-663D-41FB-95D3-466F9B669E50}" presName="childText" presStyleLbl="revTx" presStyleIdx="1" presStyleCnt="2">
        <dgm:presLayoutVars>
          <dgm:bulletEnabled val="1"/>
        </dgm:presLayoutVars>
      </dgm:prSet>
      <dgm:spPr/>
      <dgm:t>
        <a:bodyPr/>
        <a:lstStyle/>
        <a:p>
          <a:endParaRPr lang="id-ID"/>
        </a:p>
      </dgm:t>
    </dgm:pt>
  </dgm:ptLst>
  <dgm:cxnLst>
    <dgm:cxn modelId="{9BD46FDC-D3F3-41F3-AA87-EA753A5F1A3B}" type="presOf" srcId="{6749B8FE-18AB-4F17-9B9C-865D0C046D7E}" destId="{3A0E0509-92A3-49DC-9E20-989293F42885}" srcOrd="0" destOrd="0" presId="urn:microsoft.com/office/officeart/2005/8/layout/vList2"/>
    <dgm:cxn modelId="{9EB95872-DE16-4902-9E0E-44E4E4EF611A}" srcId="{60DC5ACC-8513-4B59-AE00-CE3F06644218}" destId="{6749B8FE-18AB-4F17-9B9C-865D0C046D7E}" srcOrd="0" destOrd="0" parTransId="{01DD3247-0693-4BAC-9B42-393F3AB986AD}" sibTransId="{72A335CB-B47E-4550-AD92-0E4A5190253A}"/>
    <dgm:cxn modelId="{8FD39511-1C1F-457F-AB80-67F0D01FF64A}" srcId="{27E1D56B-58C2-4DE8-B732-E523B04F026C}" destId="{60DC5ACC-8513-4B59-AE00-CE3F06644218}" srcOrd="0" destOrd="0" parTransId="{9C621FCA-BB41-4667-899A-6C8B4FE371DA}" sibTransId="{2324C356-EDC0-4C2F-8304-63F80B9E6915}"/>
    <dgm:cxn modelId="{68EB6801-B74E-485B-BD5F-7E9FF76DD700}" srcId="{27E1D56B-58C2-4DE8-B732-E523B04F026C}" destId="{7EB99C19-663D-41FB-95D3-466F9B669E50}" srcOrd="1" destOrd="0" parTransId="{2795F382-2DA9-4201-AE29-07A68B922246}" sibTransId="{D363E3A0-980A-4209-840D-65D2D61F7405}"/>
    <dgm:cxn modelId="{FA1E7BF4-DA4B-40B2-BCE0-4AB1080DD03F}" type="presOf" srcId="{60DC5ACC-8513-4B59-AE00-CE3F06644218}" destId="{6F70950C-205F-4FE9-90E5-4D28C607DECF}" srcOrd="0" destOrd="0" presId="urn:microsoft.com/office/officeart/2005/8/layout/vList2"/>
    <dgm:cxn modelId="{61F93334-C381-487C-9D4A-460F279EC649}" type="presOf" srcId="{27E1D56B-58C2-4DE8-B732-E523B04F026C}" destId="{C0064F4C-1C89-428D-BA89-08A2836F435F}" srcOrd="0" destOrd="0" presId="urn:microsoft.com/office/officeart/2005/8/layout/vList2"/>
    <dgm:cxn modelId="{0B7045BF-3EC1-41D2-A676-635AFE552EBE}" srcId="{7EB99C19-663D-41FB-95D3-466F9B669E50}" destId="{CF31422A-E25F-48F6-AF2B-E5106D1A7847}" srcOrd="0" destOrd="0" parTransId="{D54CDC40-907F-4AA6-8823-7C0AEEDBE4F1}" sibTransId="{44185220-7066-4532-9EBB-5D121B60489A}"/>
    <dgm:cxn modelId="{BAA4B563-AE81-4230-950A-04E00855B51A}" type="presOf" srcId="{7EB99C19-663D-41FB-95D3-466F9B669E50}" destId="{FB419A0B-5D52-49B5-8357-6329FE6AF780}" srcOrd="0" destOrd="0" presId="urn:microsoft.com/office/officeart/2005/8/layout/vList2"/>
    <dgm:cxn modelId="{D4C35062-2C68-4594-97C1-13DD41C8145A}" type="presOf" srcId="{CF31422A-E25F-48F6-AF2B-E5106D1A7847}" destId="{1AC1AA99-BE8F-4CB6-A5B0-6B0767A60F46}" srcOrd="0" destOrd="0" presId="urn:microsoft.com/office/officeart/2005/8/layout/vList2"/>
    <dgm:cxn modelId="{9E57BE90-09A3-40E6-BA41-E445385C4CCC}" type="presParOf" srcId="{C0064F4C-1C89-428D-BA89-08A2836F435F}" destId="{6F70950C-205F-4FE9-90E5-4D28C607DECF}" srcOrd="0" destOrd="0" presId="urn:microsoft.com/office/officeart/2005/8/layout/vList2"/>
    <dgm:cxn modelId="{971E271D-A498-4A7E-BFC5-6A5282A3FA76}" type="presParOf" srcId="{C0064F4C-1C89-428D-BA89-08A2836F435F}" destId="{3A0E0509-92A3-49DC-9E20-989293F42885}" srcOrd="1" destOrd="0" presId="urn:microsoft.com/office/officeart/2005/8/layout/vList2"/>
    <dgm:cxn modelId="{982607F2-B49F-4FFC-B704-D6B768E3E212}" type="presParOf" srcId="{C0064F4C-1C89-428D-BA89-08A2836F435F}" destId="{FB419A0B-5D52-49B5-8357-6329FE6AF780}" srcOrd="2" destOrd="0" presId="urn:microsoft.com/office/officeart/2005/8/layout/vList2"/>
    <dgm:cxn modelId="{114F2DF6-C796-4495-A0DD-819B7FDBBFD8}" type="presParOf" srcId="{C0064F4C-1C89-428D-BA89-08A2836F435F}" destId="{1AC1AA99-BE8F-4CB6-A5B0-6B0767A60F46}"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7061D5-A10A-47CC-A1B8-A4F98B1F0A5A}">
      <dsp:nvSpPr>
        <dsp:cNvPr id="0" name=""/>
        <dsp:cNvSpPr/>
      </dsp:nvSpPr>
      <dsp:spPr>
        <a:xfrm>
          <a:off x="0" y="837899"/>
          <a:ext cx="7499350" cy="1411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1D81AEE-8947-4616-8773-3F99A5ABFAFA}">
      <dsp:nvSpPr>
        <dsp:cNvPr id="0" name=""/>
        <dsp:cNvSpPr/>
      </dsp:nvSpPr>
      <dsp:spPr>
        <a:xfrm>
          <a:off x="374967" y="11339"/>
          <a:ext cx="5249545" cy="16531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420" tIns="0" rIns="198420" bIns="0" numCol="1" spcCol="1270" anchor="ctr" anchorCtr="0">
          <a:noAutofit/>
        </a:bodyPr>
        <a:lstStyle/>
        <a:p>
          <a:pPr lvl="0" algn="l" defTabSz="2489200">
            <a:lnSpc>
              <a:spcPct val="90000"/>
            </a:lnSpc>
            <a:spcBef>
              <a:spcPct val="0"/>
            </a:spcBef>
            <a:spcAft>
              <a:spcPct val="35000"/>
            </a:spcAft>
          </a:pPr>
          <a:r>
            <a:rPr lang="id-ID" sz="5600" kern="1200" dirty="0" smtClean="0"/>
            <a:t>Permintaan efektif</a:t>
          </a:r>
          <a:endParaRPr lang="id-ID" sz="5600" kern="1200" dirty="0"/>
        </a:p>
      </dsp:txBody>
      <dsp:txXfrm>
        <a:off x="455666" y="92038"/>
        <a:ext cx="5088147" cy="1491722"/>
      </dsp:txXfrm>
    </dsp:sp>
    <dsp:sp modelId="{DDC379DF-A116-47C6-9326-1420C9CCF3C3}">
      <dsp:nvSpPr>
        <dsp:cNvPr id="0" name=""/>
        <dsp:cNvSpPr/>
      </dsp:nvSpPr>
      <dsp:spPr>
        <a:xfrm>
          <a:off x="0" y="3378060"/>
          <a:ext cx="7499350" cy="1411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51D02E2-65B7-41CE-B30A-01571F52415F}">
      <dsp:nvSpPr>
        <dsp:cNvPr id="0" name=""/>
        <dsp:cNvSpPr/>
      </dsp:nvSpPr>
      <dsp:spPr>
        <a:xfrm>
          <a:off x="374967" y="2551499"/>
          <a:ext cx="5249545" cy="16531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420" tIns="0" rIns="198420" bIns="0" numCol="1" spcCol="1270" anchor="ctr" anchorCtr="0">
          <a:noAutofit/>
        </a:bodyPr>
        <a:lstStyle/>
        <a:p>
          <a:pPr lvl="0" algn="l" defTabSz="2489200">
            <a:lnSpc>
              <a:spcPct val="90000"/>
            </a:lnSpc>
            <a:spcBef>
              <a:spcPct val="0"/>
            </a:spcBef>
            <a:spcAft>
              <a:spcPct val="35000"/>
            </a:spcAft>
          </a:pPr>
          <a:r>
            <a:rPr lang="id-ID" sz="5600" kern="1200" dirty="0" smtClean="0"/>
            <a:t>Permintaan potensial</a:t>
          </a:r>
          <a:endParaRPr lang="id-ID" sz="5600" kern="1200" dirty="0"/>
        </a:p>
      </dsp:txBody>
      <dsp:txXfrm>
        <a:off x="455666" y="2632198"/>
        <a:ext cx="5088147" cy="14917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70950C-205F-4FE9-90E5-4D28C607DECF}">
      <dsp:nvSpPr>
        <dsp:cNvPr id="0" name=""/>
        <dsp:cNvSpPr/>
      </dsp:nvSpPr>
      <dsp:spPr>
        <a:xfrm>
          <a:off x="0" y="65924"/>
          <a:ext cx="7499350" cy="1170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lvl="0" algn="l" defTabSz="2222500">
            <a:lnSpc>
              <a:spcPct val="90000"/>
            </a:lnSpc>
            <a:spcBef>
              <a:spcPct val="0"/>
            </a:spcBef>
            <a:spcAft>
              <a:spcPct val="35000"/>
            </a:spcAft>
          </a:pPr>
          <a:r>
            <a:rPr lang="id-ID" sz="5000" kern="1200" dirty="0" smtClean="0"/>
            <a:t>Permintaan individual</a:t>
          </a:r>
          <a:endParaRPr lang="id-ID" sz="5000" kern="1200" dirty="0"/>
        </a:p>
      </dsp:txBody>
      <dsp:txXfrm>
        <a:off x="57115" y="123039"/>
        <a:ext cx="7385120" cy="1055770"/>
      </dsp:txXfrm>
    </dsp:sp>
    <dsp:sp modelId="{3A0E0509-92A3-49DC-9E20-989293F42885}">
      <dsp:nvSpPr>
        <dsp:cNvPr id="0" name=""/>
        <dsp:cNvSpPr/>
      </dsp:nvSpPr>
      <dsp:spPr>
        <a:xfrm>
          <a:off x="0" y="1235924"/>
          <a:ext cx="7499350" cy="1164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8104" tIns="63500" rIns="355600" bIns="63500" numCol="1" spcCol="1270" anchor="t" anchorCtr="0">
          <a:noAutofit/>
        </a:bodyPr>
        <a:lstStyle/>
        <a:p>
          <a:pPr marL="285750" lvl="1" indent="-285750" algn="l" defTabSz="1733550">
            <a:lnSpc>
              <a:spcPct val="90000"/>
            </a:lnSpc>
            <a:spcBef>
              <a:spcPct val="0"/>
            </a:spcBef>
            <a:spcAft>
              <a:spcPct val="20000"/>
            </a:spcAft>
            <a:buChar char="••"/>
          </a:pPr>
          <a:r>
            <a:rPr lang="id-ID" sz="3900" kern="1200" dirty="0" smtClean="0"/>
            <a:t>Permintaan dari masing-masing orang terhadap suatu barang</a:t>
          </a:r>
          <a:endParaRPr lang="id-ID" sz="3900" kern="1200" dirty="0"/>
        </a:p>
      </dsp:txBody>
      <dsp:txXfrm>
        <a:off x="0" y="1235924"/>
        <a:ext cx="7499350" cy="1164375"/>
      </dsp:txXfrm>
    </dsp:sp>
    <dsp:sp modelId="{FB419A0B-5D52-49B5-8357-6329FE6AF780}">
      <dsp:nvSpPr>
        <dsp:cNvPr id="0" name=""/>
        <dsp:cNvSpPr/>
      </dsp:nvSpPr>
      <dsp:spPr>
        <a:xfrm>
          <a:off x="0" y="2400300"/>
          <a:ext cx="7499350" cy="1170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lvl="0" algn="l" defTabSz="2222500">
            <a:lnSpc>
              <a:spcPct val="90000"/>
            </a:lnSpc>
            <a:spcBef>
              <a:spcPct val="0"/>
            </a:spcBef>
            <a:spcAft>
              <a:spcPct val="35000"/>
            </a:spcAft>
          </a:pPr>
          <a:r>
            <a:rPr lang="id-ID" sz="5000" kern="1200" dirty="0" smtClean="0"/>
            <a:t>Permintaaan pasar</a:t>
          </a:r>
          <a:endParaRPr lang="id-ID" sz="5000" kern="1200" dirty="0"/>
        </a:p>
      </dsp:txBody>
      <dsp:txXfrm>
        <a:off x="57115" y="2457415"/>
        <a:ext cx="7385120" cy="1055770"/>
      </dsp:txXfrm>
    </dsp:sp>
    <dsp:sp modelId="{1AC1AA99-BE8F-4CB6-A5B0-6B0767A60F46}">
      <dsp:nvSpPr>
        <dsp:cNvPr id="0" name=""/>
        <dsp:cNvSpPr/>
      </dsp:nvSpPr>
      <dsp:spPr>
        <a:xfrm>
          <a:off x="0" y="3570300"/>
          <a:ext cx="7499350" cy="1164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8104" tIns="63500" rIns="355600" bIns="63500" numCol="1" spcCol="1270" anchor="t" anchorCtr="0">
          <a:noAutofit/>
        </a:bodyPr>
        <a:lstStyle/>
        <a:p>
          <a:pPr marL="285750" lvl="1" indent="-285750" algn="l" defTabSz="1733550">
            <a:lnSpc>
              <a:spcPct val="90000"/>
            </a:lnSpc>
            <a:spcBef>
              <a:spcPct val="0"/>
            </a:spcBef>
            <a:spcAft>
              <a:spcPct val="20000"/>
            </a:spcAft>
            <a:buChar char="••"/>
          </a:pPr>
          <a:r>
            <a:rPr lang="id-ID" sz="3900" kern="1200" dirty="0" smtClean="0"/>
            <a:t>Permintaan yang dilakukan oleh masyarakat pada umumnya.</a:t>
          </a:r>
          <a:endParaRPr lang="id-ID" sz="3900" kern="1200" dirty="0"/>
        </a:p>
      </dsp:txBody>
      <dsp:txXfrm>
        <a:off x="0" y="3570300"/>
        <a:ext cx="7499350" cy="1164375"/>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p>
            <a:fld id="{762BAAF3-2634-408C-975D-85BD40E6C73D}" type="datetimeFigureOut">
              <a:rPr lang="id-ID" smtClean="0"/>
              <a:pPr/>
              <a:t>11/03/2020</a:t>
            </a:fld>
            <a:endParaRPr lang="id-ID"/>
          </a:p>
        </p:txBody>
      </p:sp>
      <p:sp>
        <p:nvSpPr>
          <p:cNvPr id="20" name="Footer Placeholder 19"/>
          <p:cNvSpPr>
            <a:spLocks noGrp="1"/>
          </p:cNvSpPr>
          <p:nvPr>
            <p:ph type="ftr" sz="quarter" idx="11"/>
          </p:nvPr>
        </p:nvSpPr>
        <p:spPr/>
        <p:txBody>
          <a:bodyPr/>
          <a:lstStyle/>
          <a:p>
            <a:endParaRPr lang="id-ID"/>
          </a:p>
        </p:txBody>
      </p:sp>
      <p:sp>
        <p:nvSpPr>
          <p:cNvPr id="10" name="Slide Number Placeholder 9"/>
          <p:cNvSpPr>
            <a:spLocks noGrp="1"/>
          </p:cNvSpPr>
          <p:nvPr>
            <p:ph type="sldNum" sz="quarter" idx="12"/>
          </p:nvPr>
        </p:nvSpPr>
        <p:spPr/>
        <p:txBody>
          <a:bodyPr/>
          <a:lstStyle/>
          <a:p>
            <a:fld id="{7341D0CC-39A5-4A96-AEBC-5FDD424158F9}" type="slidenum">
              <a:rPr lang="id-ID" smtClean="0"/>
              <a:pPr/>
              <a:t>‹#›</a:t>
            </a:fld>
            <a:endParaRPr lang="id-ID"/>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62BAAF3-2634-408C-975D-85BD40E6C73D}" type="datetimeFigureOut">
              <a:rPr lang="id-ID" smtClean="0"/>
              <a:pPr/>
              <a:t>11/03/2020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341D0CC-39A5-4A96-AEBC-5FDD424158F9}"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62BAAF3-2634-408C-975D-85BD40E6C73D}" type="datetimeFigureOut">
              <a:rPr lang="id-ID" smtClean="0"/>
              <a:pPr/>
              <a:t>11/03/2020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341D0CC-39A5-4A96-AEBC-5FDD424158F9}" type="slidenum">
              <a:rPr lang="id-ID" smtClean="0"/>
              <a:pPr/>
              <a:t>‹#›</a:t>
            </a:fld>
            <a:endParaRPr lang="id-ID"/>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62BAAF3-2634-408C-975D-85BD40E6C73D}" type="datetimeFigureOut">
              <a:rPr lang="id-ID" smtClean="0"/>
              <a:pPr/>
              <a:t>11/03/2020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341D0CC-39A5-4A96-AEBC-5FDD424158F9}"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62BAAF3-2634-408C-975D-85BD40E6C73D}" type="datetimeFigureOut">
              <a:rPr lang="id-ID" smtClean="0"/>
              <a:pPr/>
              <a:t>11/03/2020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7341D0CC-39A5-4A96-AEBC-5FDD424158F9}"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62BAAF3-2634-408C-975D-85BD40E6C73D}" type="datetimeFigureOut">
              <a:rPr lang="id-ID" smtClean="0"/>
              <a:pPr/>
              <a:t>11/03/2020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7341D0CC-39A5-4A96-AEBC-5FDD424158F9}"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762BAAF3-2634-408C-975D-85BD40E6C73D}" type="datetimeFigureOut">
              <a:rPr lang="id-ID" smtClean="0"/>
              <a:pPr/>
              <a:t>11/03/2020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7341D0CC-39A5-4A96-AEBC-5FDD424158F9}" type="slidenum">
              <a:rPr lang="id-ID" smtClean="0"/>
              <a:pPr/>
              <a:t>‹#›</a:t>
            </a:fld>
            <a:endParaRPr lang="id-ID"/>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62BAAF3-2634-408C-975D-85BD40E6C73D}" type="datetimeFigureOut">
              <a:rPr lang="id-ID" smtClean="0"/>
              <a:pPr/>
              <a:t>11/03/2020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341D0CC-39A5-4A96-AEBC-5FDD424158F9}"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762BAAF3-2634-408C-975D-85BD40E6C73D}" type="datetimeFigureOut">
              <a:rPr lang="id-ID" smtClean="0"/>
              <a:pPr/>
              <a:t>11/03/2020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341D0CC-39A5-4A96-AEBC-5FDD424158F9}" type="slidenum">
              <a:rPr lang="id-ID" smtClean="0"/>
              <a:pPr/>
              <a:t>‹#›</a:t>
            </a:fld>
            <a:endParaRPr lang="id-ID"/>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62BAAF3-2634-408C-975D-85BD40E6C73D}" type="datetimeFigureOut">
              <a:rPr lang="id-ID" smtClean="0"/>
              <a:pPr/>
              <a:t>11/03/2020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341D0CC-39A5-4A96-AEBC-5FDD424158F9}"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62BAAF3-2634-408C-975D-85BD40E6C73D}" type="datetimeFigureOut">
              <a:rPr lang="id-ID" smtClean="0"/>
              <a:pPr/>
              <a:t>11/03/2020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341D0CC-39A5-4A96-AEBC-5FDD424158F9}"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762BAAF3-2634-408C-975D-85BD40E6C73D}" type="datetimeFigureOut">
              <a:rPr lang="id-ID" smtClean="0"/>
              <a:pPr/>
              <a:t>11/03/2020</a:t>
            </a:fld>
            <a:endParaRPr lang="id-ID"/>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id-ID"/>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7341D0CC-39A5-4A96-AEBC-5FDD424158F9}" type="slidenum">
              <a:rPr lang="id-ID" smtClean="0"/>
              <a:pPr/>
              <a:t>‹#›</a:t>
            </a:fld>
            <a:endParaRPr lang="id-ID"/>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wmf"/><Relationship Id="rId5" Type="http://schemas.openxmlformats.org/officeDocument/2006/relationships/oleObject" Target="../embeddings/oleObject2.bin"/><Relationship Id="rId4" Type="http://schemas.openxmlformats.org/officeDocument/2006/relationships/image" Target="../media/image2.wmf"/></Relationships>
</file>

<file path=ppt/slides/_rels/slide8.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oleObject" Target="../embeddings/oleObject3.bin"/><Relationship Id="rId7"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5.wmf"/><Relationship Id="rId5" Type="http://schemas.openxmlformats.org/officeDocument/2006/relationships/oleObject" Target="../embeddings/oleObject4.bin"/><Relationship Id="rId4" Type="http://schemas.openxmlformats.org/officeDocument/2006/relationships/image" Target="../media/image4.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0.wmf"/><Relationship Id="rId5" Type="http://schemas.openxmlformats.org/officeDocument/2006/relationships/oleObject" Target="../embeddings/oleObject7.bin"/><Relationship Id="rId4" Type="http://schemas.openxmlformats.org/officeDocument/2006/relationships/image" Target="../media/image9.wmf"/></Relationships>
</file>

<file path=ppt/slides/_rels/slide19.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oleObject" Target="../embeddings/oleObject8.bin"/><Relationship Id="rId7"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2.wmf"/><Relationship Id="rId5" Type="http://schemas.openxmlformats.org/officeDocument/2006/relationships/oleObject" Target="../embeddings/oleObject9.bin"/><Relationship Id="rId4" Type="http://schemas.openxmlformats.org/officeDocument/2006/relationships/image" Target="../media/image11.w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smtClean="0"/>
              <a:t>FUNGSI PERMINTAAN</a:t>
            </a:r>
            <a:endParaRPr lang="id-ID" b="1" dirty="0"/>
          </a:p>
        </p:txBody>
      </p:sp>
      <p:sp>
        <p:nvSpPr>
          <p:cNvPr id="3" name="Content Placeholder 2"/>
          <p:cNvSpPr>
            <a:spLocks noGrp="1"/>
          </p:cNvSpPr>
          <p:nvPr>
            <p:ph idx="1"/>
          </p:nvPr>
        </p:nvSpPr>
        <p:spPr/>
        <p:txBody>
          <a:bodyPr>
            <a:normAutofit fontScale="92500" lnSpcReduction="20000"/>
          </a:bodyPr>
          <a:lstStyle/>
          <a:p>
            <a:r>
              <a:rPr lang="en-US" dirty="0" err="1" smtClean="0"/>
              <a:t>Permintaan</a:t>
            </a:r>
            <a:r>
              <a:rPr lang="en-US" dirty="0" smtClean="0"/>
              <a:t> </a:t>
            </a:r>
            <a:r>
              <a:rPr lang="en-US" dirty="0" err="1" smtClean="0"/>
              <a:t>adalah</a:t>
            </a:r>
            <a:r>
              <a:rPr lang="id-ID" dirty="0" smtClean="0"/>
              <a:t> jumlah barang yang ingin dibeli oleh masyarakat dengan berbagai tingkat harga tertentu.</a:t>
            </a:r>
            <a:r>
              <a:rPr lang="en-US" dirty="0" smtClean="0"/>
              <a:t> </a:t>
            </a:r>
            <a:endParaRPr lang="id-ID" dirty="0" smtClean="0"/>
          </a:p>
          <a:p>
            <a:r>
              <a:rPr lang="en-US" dirty="0" err="1" smtClean="0"/>
              <a:t>Permintaan</a:t>
            </a:r>
            <a:r>
              <a:rPr lang="en-US" dirty="0" smtClean="0"/>
              <a:t> </a:t>
            </a:r>
            <a:r>
              <a:rPr lang="en-US" dirty="0" err="1" smtClean="0"/>
              <a:t>pada</a:t>
            </a:r>
            <a:r>
              <a:rPr lang="en-US" dirty="0" smtClean="0"/>
              <a:t> </a:t>
            </a:r>
            <a:r>
              <a:rPr lang="en-US" dirty="0" err="1" smtClean="0"/>
              <a:t>suatu</a:t>
            </a:r>
            <a:r>
              <a:rPr lang="en-US" dirty="0" smtClean="0"/>
              <a:t> </a:t>
            </a:r>
            <a:r>
              <a:rPr lang="en-US" dirty="0" err="1" smtClean="0"/>
              <a:t>barang</a:t>
            </a:r>
            <a:r>
              <a:rPr lang="en-US" dirty="0" smtClean="0"/>
              <a:t> </a:t>
            </a:r>
            <a:r>
              <a:rPr lang="en-US" dirty="0" err="1" smtClean="0"/>
              <a:t>akan</a:t>
            </a:r>
            <a:r>
              <a:rPr lang="en-US" dirty="0" smtClean="0"/>
              <a:t> </a:t>
            </a:r>
            <a:r>
              <a:rPr lang="en-US" dirty="0" err="1" smtClean="0"/>
              <a:t>ditentukan</a:t>
            </a:r>
            <a:r>
              <a:rPr lang="en-US" dirty="0" smtClean="0"/>
              <a:t> </a:t>
            </a:r>
            <a:r>
              <a:rPr lang="en-US" dirty="0" err="1" smtClean="0"/>
              <a:t>oleh</a:t>
            </a:r>
            <a:r>
              <a:rPr lang="en-US" dirty="0" smtClean="0"/>
              <a:t> </a:t>
            </a:r>
            <a:r>
              <a:rPr lang="en-US" dirty="0" err="1" smtClean="0"/>
              <a:t>beberapa</a:t>
            </a:r>
            <a:r>
              <a:rPr lang="en-US" dirty="0" smtClean="0"/>
              <a:t> </a:t>
            </a:r>
            <a:r>
              <a:rPr lang="en-US" dirty="0" err="1" smtClean="0"/>
              <a:t>faktor</a:t>
            </a:r>
            <a:r>
              <a:rPr lang="en-US" dirty="0" smtClean="0"/>
              <a:t>, </a:t>
            </a:r>
            <a:r>
              <a:rPr lang="en-US" dirty="0" err="1" smtClean="0"/>
              <a:t>antara</a:t>
            </a:r>
            <a:r>
              <a:rPr lang="en-US" dirty="0" smtClean="0"/>
              <a:t> lain:</a:t>
            </a:r>
            <a:r>
              <a:rPr lang="id-ID" dirty="0" smtClean="0"/>
              <a:t> </a:t>
            </a:r>
            <a:endParaRPr lang="en-US" dirty="0" smtClean="0"/>
          </a:p>
          <a:p>
            <a:pPr lvl="1"/>
            <a:r>
              <a:rPr lang="id-ID" dirty="0" smtClean="0"/>
              <a:t>1) </a:t>
            </a:r>
            <a:r>
              <a:rPr lang="en-US" dirty="0" err="1" smtClean="0"/>
              <a:t>Harga</a:t>
            </a:r>
            <a:r>
              <a:rPr lang="en-US" dirty="0" smtClean="0"/>
              <a:t> </a:t>
            </a:r>
            <a:r>
              <a:rPr lang="en-US" dirty="0" err="1" smtClean="0"/>
              <a:t>produk</a:t>
            </a:r>
            <a:r>
              <a:rPr lang="id-ID" dirty="0" smtClean="0"/>
              <a:t>,</a:t>
            </a:r>
            <a:endParaRPr lang="en-US" dirty="0" smtClean="0"/>
          </a:p>
          <a:p>
            <a:pPr lvl="1"/>
            <a:r>
              <a:rPr lang="en-US" dirty="0" smtClean="0"/>
              <a:t>2</a:t>
            </a:r>
            <a:r>
              <a:rPr lang="id-ID" dirty="0" smtClean="0"/>
              <a:t>) Pendapatan Masyarakat</a:t>
            </a:r>
          </a:p>
          <a:p>
            <a:pPr lvl="1"/>
            <a:r>
              <a:rPr lang="id-ID" dirty="0" smtClean="0"/>
              <a:t>3) Selera masyarakat</a:t>
            </a:r>
          </a:p>
          <a:p>
            <a:pPr lvl="1"/>
            <a:r>
              <a:rPr lang="id-ID" dirty="0" smtClean="0"/>
              <a:t>4) Kualitas Barang</a:t>
            </a:r>
          </a:p>
          <a:p>
            <a:pPr lvl="1"/>
            <a:r>
              <a:rPr lang="id-ID" dirty="0" smtClean="0"/>
              <a:t>5) harga barang lain</a:t>
            </a:r>
          </a:p>
          <a:p>
            <a:pPr lvl="1"/>
            <a:r>
              <a:rPr lang="id-ID" dirty="0" smtClean="0"/>
              <a:t>6) jumlah penduduk </a:t>
            </a:r>
          </a:p>
          <a:p>
            <a:pPr lvl="1"/>
            <a:r>
              <a:rPr lang="id-ID" dirty="0" smtClean="0"/>
              <a:t>7) ramalan masa depan</a:t>
            </a:r>
          </a:p>
          <a:p>
            <a:pPr marL="402336" lvl="1" indent="0">
              <a:buNone/>
            </a:pPr>
            <a:endParaRPr lang="id-ID"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Permintaan menurut daya beli konsumen</a:t>
            </a:r>
            <a:endParaRPr lang="id-ID"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36268216"/>
              </p:ext>
            </p:extLst>
          </p:nvPr>
        </p:nvGraphicFramePr>
        <p:xfrm>
          <a:off x="1435100" y="1447800"/>
          <a:ext cx="749935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18361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Permintaan menurut jumlah konsumen</a:t>
            </a:r>
            <a:endParaRPr lang="id-ID"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099198829"/>
              </p:ext>
            </p:extLst>
          </p:nvPr>
        </p:nvGraphicFramePr>
        <p:xfrm>
          <a:off x="1435100" y="1447800"/>
          <a:ext cx="749935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397489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Hukum Permintaan</a:t>
            </a:r>
            <a:endParaRPr lang="id-ID" dirty="0"/>
          </a:p>
        </p:txBody>
      </p:sp>
      <p:sp>
        <p:nvSpPr>
          <p:cNvPr id="3" name="Content Placeholder 2"/>
          <p:cNvSpPr>
            <a:spLocks noGrp="1"/>
          </p:cNvSpPr>
          <p:nvPr>
            <p:ph idx="1"/>
          </p:nvPr>
        </p:nvSpPr>
        <p:spPr/>
        <p:txBody>
          <a:bodyPr>
            <a:normAutofit/>
          </a:bodyPr>
          <a:lstStyle/>
          <a:p>
            <a:r>
              <a:rPr lang="id-ID" sz="2800" dirty="0" smtClean="0"/>
              <a:t>Hukum permintaan mengungkapkan bahwa ”</a:t>
            </a:r>
            <a:r>
              <a:rPr lang="id-ID" sz="2800" b="1" dirty="0" smtClean="0"/>
              <a:t>semakin tinggi harga suatu produk akan menyebabkan menurunnya jumlah permintaan produk tersebut, atau semakin rendah harga suatu produk akan menyebabkan meningkatnya jumlah permintaan produk tersebut</a:t>
            </a:r>
            <a:r>
              <a:rPr lang="id-ID" sz="2800" dirty="0" smtClean="0"/>
              <a:t>.”</a:t>
            </a:r>
          </a:p>
          <a:p>
            <a:r>
              <a:rPr lang="id-ID" sz="2800" dirty="0" smtClean="0"/>
              <a:t>Hukum</a:t>
            </a:r>
            <a:r>
              <a:rPr lang="en-US" sz="2800" dirty="0" smtClean="0"/>
              <a:t> </a:t>
            </a:r>
            <a:r>
              <a:rPr lang="en-US" sz="2800" dirty="0" err="1" smtClean="0"/>
              <a:t>permintaan</a:t>
            </a:r>
            <a:r>
              <a:rPr lang="en-US" sz="2800" dirty="0" smtClean="0"/>
              <a:t> </a:t>
            </a:r>
            <a:r>
              <a:rPr lang="en-US" sz="2800" dirty="0" err="1" smtClean="0"/>
              <a:t>dapat</a:t>
            </a:r>
            <a:r>
              <a:rPr lang="en-US" sz="2800" dirty="0" smtClean="0"/>
              <a:t> </a:t>
            </a:r>
            <a:r>
              <a:rPr lang="en-US" sz="2800" dirty="0" err="1" smtClean="0"/>
              <a:t>dirumuskan</a:t>
            </a:r>
            <a:r>
              <a:rPr lang="en-US" sz="2800" dirty="0" smtClean="0"/>
              <a:t> </a:t>
            </a:r>
            <a:r>
              <a:rPr lang="en-US" sz="2800" dirty="0" err="1" smtClean="0"/>
              <a:t>sebagai</a:t>
            </a:r>
            <a:r>
              <a:rPr lang="en-US" sz="2800" dirty="0" smtClean="0"/>
              <a:t> </a:t>
            </a:r>
            <a:r>
              <a:rPr lang="en-US" sz="2800" dirty="0" err="1" smtClean="0"/>
              <a:t>berikut</a:t>
            </a:r>
            <a:r>
              <a:rPr lang="en-US" sz="2800" dirty="0" smtClean="0"/>
              <a:t>:</a:t>
            </a:r>
            <a:endParaRPr lang="id-ID" sz="2800" dirty="0" smtClean="0"/>
          </a:p>
          <a:p>
            <a:pPr>
              <a:buNone/>
            </a:pPr>
            <a:r>
              <a:rPr lang="id-ID" sz="2800" b="1" dirty="0" smtClean="0"/>
              <a:t>	</a:t>
            </a:r>
            <a:r>
              <a:rPr lang="en-US" sz="2800" b="1" dirty="0" smtClean="0"/>
              <a:t>Q = a – </a:t>
            </a:r>
            <a:r>
              <a:rPr lang="en-US" sz="2800" b="1" dirty="0" err="1" smtClean="0"/>
              <a:t>bP</a:t>
            </a:r>
            <a:endParaRPr lang="id-ID"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Fungsi</a:t>
            </a:r>
            <a:r>
              <a:rPr lang="en-US" dirty="0" smtClean="0"/>
              <a:t> </a:t>
            </a:r>
            <a:r>
              <a:rPr lang="en-US" dirty="0" err="1" smtClean="0"/>
              <a:t>Permintaan</a:t>
            </a:r>
            <a:endParaRPr lang="id-ID" dirty="0"/>
          </a:p>
        </p:txBody>
      </p:sp>
      <p:sp>
        <p:nvSpPr>
          <p:cNvPr id="3" name="Content Placeholder 2"/>
          <p:cNvSpPr>
            <a:spLocks noGrp="1"/>
          </p:cNvSpPr>
          <p:nvPr>
            <p:ph idx="1"/>
          </p:nvPr>
        </p:nvSpPr>
        <p:spPr/>
        <p:txBody>
          <a:bodyPr>
            <a:normAutofit/>
          </a:bodyPr>
          <a:lstStyle/>
          <a:p>
            <a:r>
              <a:rPr lang="en-US" sz="2800" dirty="0" err="1" smtClean="0"/>
              <a:t>Fungsi</a:t>
            </a:r>
            <a:r>
              <a:rPr lang="en-US" sz="2800" dirty="0" smtClean="0"/>
              <a:t> </a:t>
            </a:r>
            <a:r>
              <a:rPr lang="en-US" sz="2800" dirty="0" err="1" smtClean="0"/>
              <a:t>permintaan</a:t>
            </a:r>
            <a:r>
              <a:rPr lang="en-US" sz="2800" dirty="0" smtClean="0"/>
              <a:t> </a:t>
            </a:r>
            <a:r>
              <a:rPr lang="en-US" sz="2800" dirty="0" err="1" smtClean="0"/>
              <a:t>adalah</a:t>
            </a:r>
            <a:r>
              <a:rPr lang="en-US" sz="2800" dirty="0" smtClean="0"/>
              <a:t> </a:t>
            </a:r>
            <a:r>
              <a:rPr lang="id-ID" sz="2800" dirty="0" smtClean="0"/>
              <a:t>hubungan matematis yang menggambarkan hubungan antara harga barang dan jumlah permintaan produk yang diminta. </a:t>
            </a:r>
          </a:p>
          <a:p>
            <a:r>
              <a:rPr lang="en-US" sz="2800" dirty="0" err="1" smtClean="0"/>
              <a:t>Untuk</a:t>
            </a:r>
            <a:r>
              <a:rPr lang="en-US" sz="2800" dirty="0" smtClean="0"/>
              <a:t> </a:t>
            </a:r>
            <a:r>
              <a:rPr lang="en-US" sz="2800" dirty="0" err="1" smtClean="0"/>
              <a:t>menentukan</a:t>
            </a:r>
            <a:r>
              <a:rPr lang="en-US" sz="2800" dirty="0" smtClean="0"/>
              <a:t> </a:t>
            </a:r>
            <a:r>
              <a:rPr lang="en-US" sz="2800" dirty="0" err="1" smtClean="0"/>
              <a:t>fungsi</a:t>
            </a:r>
            <a:r>
              <a:rPr lang="en-US" sz="2800" dirty="0" smtClean="0"/>
              <a:t> </a:t>
            </a:r>
            <a:r>
              <a:rPr lang="en-US" sz="2800" dirty="0" err="1" smtClean="0"/>
              <a:t>permintaan</a:t>
            </a:r>
            <a:r>
              <a:rPr lang="en-US" sz="2800" dirty="0" smtClean="0"/>
              <a:t> </a:t>
            </a:r>
            <a:r>
              <a:rPr lang="en-US" sz="2800" dirty="0" err="1" smtClean="0"/>
              <a:t>terdapat</a:t>
            </a:r>
            <a:r>
              <a:rPr lang="en-US" sz="2800" dirty="0" smtClean="0"/>
              <a:t> </a:t>
            </a:r>
            <a:r>
              <a:rPr lang="en-US" sz="2800" dirty="0" err="1" smtClean="0"/>
              <a:t>dua</a:t>
            </a:r>
            <a:r>
              <a:rPr lang="en-US" sz="2800" dirty="0" smtClean="0"/>
              <a:t> </a:t>
            </a:r>
            <a:r>
              <a:rPr lang="en-US" sz="2800" dirty="0" err="1" smtClean="0"/>
              <a:t>metode</a:t>
            </a:r>
            <a:r>
              <a:rPr lang="en-US" sz="2800" dirty="0" smtClean="0"/>
              <a:t>, </a:t>
            </a:r>
            <a:r>
              <a:rPr lang="en-US" sz="2800" dirty="0" err="1" smtClean="0"/>
              <a:t>yakni</a:t>
            </a:r>
            <a:r>
              <a:rPr lang="en-US" sz="2800" dirty="0" smtClean="0"/>
              <a:t>:</a:t>
            </a:r>
            <a:endParaRPr lang="id-ID" sz="2800" dirty="0" smtClean="0"/>
          </a:p>
          <a:p>
            <a:pPr>
              <a:buNone/>
              <a:tabLst>
                <a:tab pos="352425" algn="l"/>
                <a:tab pos="727075" algn="l"/>
              </a:tabLst>
            </a:pPr>
            <a:r>
              <a:rPr lang="id-ID" sz="2800" dirty="0" smtClean="0"/>
              <a:t>	1.	P</a:t>
            </a:r>
            <a:r>
              <a:rPr lang="en-US" sz="2800" dirty="0" err="1" smtClean="0"/>
              <a:t>erhitungan</a:t>
            </a:r>
            <a:r>
              <a:rPr lang="en-US" sz="2800" dirty="0" smtClean="0"/>
              <a:t> </a:t>
            </a:r>
            <a:r>
              <a:rPr lang="en-US" sz="2800" dirty="0" err="1" smtClean="0"/>
              <a:t>matematis</a:t>
            </a:r>
            <a:r>
              <a:rPr lang="en-US" sz="2800" dirty="0" smtClean="0"/>
              <a:t> </a:t>
            </a:r>
            <a:r>
              <a:rPr lang="en-US" sz="2800" dirty="0" err="1" smtClean="0"/>
              <a:t>secara</a:t>
            </a:r>
            <a:r>
              <a:rPr lang="en-US" sz="2800" dirty="0" smtClean="0"/>
              <a:t> </a:t>
            </a:r>
            <a:r>
              <a:rPr lang="en-US" sz="2800" dirty="0" err="1" smtClean="0"/>
              <a:t>sederhana</a:t>
            </a:r>
            <a:endParaRPr lang="id-ID" sz="2800" dirty="0" smtClean="0"/>
          </a:p>
          <a:p>
            <a:pPr>
              <a:buNone/>
              <a:tabLst>
                <a:tab pos="352425" algn="l"/>
                <a:tab pos="727075" algn="l"/>
              </a:tabLst>
            </a:pPr>
            <a:r>
              <a:rPr lang="id-ID" sz="2800" dirty="0" smtClean="0"/>
              <a:t>	2.	P</a:t>
            </a:r>
            <a:r>
              <a:rPr lang="en-US" sz="2800" dirty="0" err="1" smtClean="0"/>
              <a:t>erhitungan</a:t>
            </a:r>
            <a:r>
              <a:rPr lang="en-US" sz="2800" dirty="0" smtClean="0"/>
              <a:t> </a:t>
            </a:r>
            <a:r>
              <a:rPr lang="en-US" sz="2800" dirty="0" err="1" smtClean="0"/>
              <a:t>matematis</a:t>
            </a:r>
            <a:r>
              <a:rPr lang="en-US" sz="2800" dirty="0" smtClean="0"/>
              <a:t> </a:t>
            </a:r>
            <a:r>
              <a:rPr lang="en-US" sz="2800" dirty="0" err="1" smtClean="0"/>
              <a:t>dengan</a:t>
            </a:r>
            <a:r>
              <a:rPr lang="en-US" sz="2800" dirty="0" smtClean="0"/>
              <a:t> </a:t>
            </a:r>
            <a:r>
              <a:rPr lang="en-US" sz="2800" dirty="0" err="1" smtClean="0"/>
              <a:t>menggunakan</a:t>
            </a:r>
            <a:r>
              <a:rPr lang="en-US" sz="2800" dirty="0" smtClean="0"/>
              <a:t> </a:t>
            </a:r>
            <a:r>
              <a:rPr lang="id-ID" sz="2800" dirty="0" smtClean="0"/>
              <a:t>	</a:t>
            </a:r>
            <a:r>
              <a:rPr lang="en-US" sz="2800" dirty="0" smtClean="0"/>
              <a:t>software </a:t>
            </a:r>
            <a:r>
              <a:rPr lang="en-US" sz="2800" dirty="0" err="1" smtClean="0"/>
              <a:t>statistika</a:t>
            </a:r>
            <a:endParaRPr lang="id-ID"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Contoh</a:t>
            </a:r>
            <a:endParaRPr lang="id-ID" dirty="0"/>
          </a:p>
        </p:txBody>
      </p:sp>
      <p:sp>
        <p:nvSpPr>
          <p:cNvPr id="3" name="Content Placeholder 2"/>
          <p:cNvSpPr>
            <a:spLocks noGrp="1"/>
          </p:cNvSpPr>
          <p:nvPr>
            <p:ph idx="1"/>
          </p:nvPr>
        </p:nvSpPr>
        <p:spPr/>
        <p:txBody>
          <a:bodyPr/>
          <a:lstStyle/>
          <a:p>
            <a:r>
              <a:rPr lang="id-ID" dirty="0" smtClean="0"/>
              <a:t>Diketahui:</a:t>
            </a:r>
          </a:p>
          <a:p>
            <a:endParaRPr lang="id-ID" dirty="0" smtClean="0"/>
          </a:p>
          <a:p>
            <a:endParaRPr lang="id-ID" dirty="0" smtClean="0"/>
          </a:p>
          <a:p>
            <a:endParaRPr lang="id-ID" dirty="0" smtClean="0"/>
          </a:p>
          <a:p>
            <a:r>
              <a:rPr lang="id-ID" dirty="0" smtClean="0"/>
              <a:t>Hitung: fungsi permintaan</a:t>
            </a:r>
            <a:endParaRPr lang="id-ID" dirty="0"/>
          </a:p>
        </p:txBody>
      </p:sp>
      <p:graphicFrame>
        <p:nvGraphicFramePr>
          <p:cNvPr id="4" name="Table 3"/>
          <p:cNvGraphicFramePr>
            <a:graphicFrameLocks noGrp="1"/>
          </p:cNvGraphicFramePr>
          <p:nvPr/>
        </p:nvGraphicFramePr>
        <p:xfrm>
          <a:off x="2000232" y="2214555"/>
          <a:ext cx="4643470" cy="1457169"/>
        </p:xfrm>
        <a:graphic>
          <a:graphicData uri="http://schemas.openxmlformats.org/drawingml/2006/table">
            <a:tbl>
              <a:tblPr/>
              <a:tblGrid>
                <a:gridCol w="2043803">
                  <a:extLst>
                    <a:ext uri="{9D8B030D-6E8A-4147-A177-3AD203B41FA5}">
                      <a16:colId xmlns:a16="http://schemas.microsoft.com/office/drawing/2014/main" val="20000"/>
                    </a:ext>
                  </a:extLst>
                </a:gridCol>
                <a:gridCol w="2599667">
                  <a:extLst>
                    <a:ext uri="{9D8B030D-6E8A-4147-A177-3AD203B41FA5}">
                      <a16:colId xmlns:a16="http://schemas.microsoft.com/office/drawing/2014/main" val="20001"/>
                    </a:ext>
                  </a:extLst>
                </a:gridCol>
              </a:tblGrid>
              <a:tr h="545817">
                <a:tc>
                  <a:txBody>
                    <a:bodyPr/>
                    <a:lstStyle/>
                    <a:p>
                      <a:pPr algn="ctr">
                        <a:lnSpc>
                          <a:spcPct val="115000"/>
                        </a:lnSpc>
                        <a:spcAft>
                          <a:spcPts val="0"/>
                        </a:spcAft>
                        <a:tabLst>
                          <a:tab pos="180340" algn="l"/>
                        </a:tabLst>
                      </a:pPr>
                      <a:r>
                        <a:rPr lang="en-US" sz="2600" b="1">
                          <a:latin typeface="Verdana"/>
                          <a:ea typeface="Calibri"/>
                          <a:cs typeface="Arial"/>
                        </a:rPr>
                        <a:t>Harga (P)</a:t>
                      </a:r>
                      <a:endParaRPr lang="id-ID" sz="2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180340" algn="l"/>
                        </a:tabLst>
                      </a:pPr>
                      <a:r>
                        <a:rPr lang="en-US" sz="2600" b="1">
                          <a:latin typeface="Verdana"/>
                          <a:ea typeface="Calibri"/>
                          <a:cs typeface="Arial"/>
                        </a:rPr>
                        <a:t>Jumlah (Q)</a:t>
                      </a:r>
                      <a:endParaRPr lang="id-ID" sz="2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70033">
                <a:tc>
                  <a:txBody>
                    <a:bodyPr/>
                    <a:lstStyle/>
                    <a:p>
                      <a:pPr algn="ctr">
                        <a:lnSpc>
                          <a:spcPct val="115000"/>
                        </a:lnSpc>
                        <a:spcAft>
                          <a:spcPts val="0"/>
                        </a:spcAft>
                        <a:tabLst>
                          <a:tab pos="180340" algn="l"/>
                        </a:tabLst>
                      </a:pPr>
                      <a:r>
                        <a:rPr lang="en-US" sz="2600">
                          <a:latin typeface="Verdana"/>
                          <a:ea typeface="Calibri"/>
                          <a:cs typeface="Arial"/>
                        </a:rPr>
                        <a:t>100</a:t>
                      </a:r>
                      <a:endParaRPr lang="id-ID" sz="2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180340" algn="l"/>
                        </a:tabLst>
                      </a:pPr>
                      <a:r>
                        <a:rPr lang="en-US" sz="2600" dirty="0">
                          <a:latin typeface="Verdana"/>
                          <a:ea typeface="Calibri"/>
                          <a:cs typeface="Arial"/>
                        </a:rPr>
                        <a:t>20</a:t>
                      </a:r>
                      <a:endParaRPr lang="id-ID" sz="2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70033">
                <a:tc>
                  <a:txBody>
                    <a:bodyPr/>
                    <a:lstStyle/>
                    <a:p>
                      <a:pPr algn="ctr">
                        <a:lnSpc>
                          <a:spcPct val="115000"/>
                        </a:lnSpc>
                        <a:spcAft>
                          <a:spcPts val="0"/>
                        </a:spcAft>
                        <a:tabLst>
                          <a:tab pos="180340" algn="l"/>
                        </a:tabLst>
                      </a:pPr>
                      <a:r>
                        <a:rPr lang="en-US" sz="2600">
                          <a:latin typeface="Verdana"/>
                          <a:ea typeface="Calibri"/>
                          <a:cs typeface="Arial"/>
                        </a:rPr>
                        <a:t>70</a:t>
                      </a:r>
                      <a:endParaRPr lang="id-ID" sz="2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180340" algn="l"/>
                        </a:tabLst>
                      </a:pPr>
                      <a:r>
                        <a:rPr lang="en-US" sz="2600" dirty="0">
                          <a:latin typeface="Verdana"/>
                          <a:ea typeface="Calibri"/>
                          <a:cs typeface="Arial"/>
                        </a:rPr>
                        <a:t>40</a:t>
                      </a:r>
                      <a:endParaRPr lang="id-ID" sz="2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Pembahasan</a:t>
            </a:r>
            <a:endParaRPr lang="id-ID" dirty="0"/>
          </a:p>
        </p:txBody>
      </p:sp>
      <p:sp>
        <p:nvSpPr>
          <p:cNvPr id="3" name="Content Placeholder 2"/>
          <p:cNvSpPr>
            <a:spLocks noGrp="1"/>
          </p:cNvSpPr>
          <p:nvPr>
            <p:ph idx="1"/>
          </p:nvPr>
        </p:nvSpPr>
        <p:spPr/>
        <p:txBody>
          <a:bodyPr>
            <a:normAutofit/>
          </a:bodyPr>
          <a:lstStyle/>
          <a:p>
            <a:pPr>
              <a:buNone/>
            </a:pPr>
            <a:r>
              <a:rPr lang="en-US" sz="2800" b="1" dirty="0" err="1" smtClean="0"/>
              <a:t>Langkah</a:t>
            </a:r>
            <a:r>
              <a:rPr lang="en-US" sz="2800" b="1" dirty="0" smtClean="0"/>
              <a:t> 1: </a:t>
            </a:r>
            <a:r>
              <a:rPr lang="en-US" sz="2800" b="1" dirty="0" err="1" smtClean="0"/>
              <a:t>Mencari</a:t>
            </a:r>
            <a:r>
              <a:rPr lang="en-US" sz="2800" b="1" dirty="0" smtClean="0"/>
              <a:t> </a:t>
            </a:r>
            <a:r>
              <a:rPr lang="en-US" sz="2800" b="1" dirty="0" err="1" smtClean="0"/>
              <a:t>nilai</a:t>
            </a:r>
            <a:r>
              <a:rPr lang="en-US" sz="2800" b="1" dirty="0" smtClean="0"/>
              <a:t> b (slope)</a:t>
            </a:r>
            <a:endParaRPr lang="id-ID" sz="2800" dirty="0" smtClean="0"/>
          </a:p>
          <a:p>
            <a:pPr>
              <a:buNone/>
            </a:pPr>
            <a:r>
              <a:rPr lang="en-US" sz="2800" dirty="0" err="1" smtClean="0"/>
              <a:t>Rumus</a:t>
            </a:r>
            <a:r>
              <a:rPr lang="en-US" sz="2800" dirty="0" smtClean="0"/>
              <a:t> </a:t>
            </a:r>
            <a:r>
              <a:rPr lang="en-US" sz="2800" dirty="0" err="1" smtClean="0"/>
              <a:t>untuk</a:t>
            </a:r>
            <a:r>
              <a:rPr lang="en-US" sz="2800" dirty="0" smtClean="0"/>
              <a:t> </a:t>
            </a:r>
            <a:r>
              <a:rPr lang="en-US" sz="2800" dirty="0" err="1" smtClean="0"/>
              <a:t>menghitung</a:t>
            </a:r>
            <a:r>
              <a:rPr lang="en-US" sz="2800" dirty="0" smtClean="0"/>
              <a:t> </a:t>
            </a:r>
            <a:r>
              <a:rPr lang="en-US" sz="2800" dirty="0" err="1" smtClean="0"/>
              <a:t>nilai</a:t>
            </a:r>
            <a:r>
              <a:rPr lang="en-US" sz="2800" dirty="0" smtClean="0"/>
              <a:t> </a:t>
            </a:r>
            <a:r>
              <a:rPr lang="id-ID" sz="2800" dirty="0" smtClean="0"/>
              <a:t>b</a:t>
            </a:r>
            <a:r>
              <a:rPr lang="en-US" sz="2800" dirty="0" smtClean="0"/>
              <a:t> </a:t>
            </a:r>
            <a:r>
              <a:rPr lang="en-US" sz="2800" dirty="0" err="1" smtClean="0"/>
              <a:t>adalah</a:t>
            </a:r>
            <a:r>
              <a:rPr lang="en-US" sz="2800" dirty="0" smtClean="0"/>
              <a:t>:</a:t>
            </a:r>
            <a:endParaRPr lang="id-ID" sz="2800" dirty="0" smtClean="0"/>
          </a:p>
          <a:p>
            <a:pPr>
              <a:buNone/>
            </a:pPr>
            <a:endParaRPr lang="id-ID" sz="2800" dirty="0" smtClean="0"/>
          </a:p>
          <a:p>
            <a:pPr>
              <a:buNone/>
            </a:pPr>
            <a:endParaRPr lang="id-ID" sz="2800" dirty="0" smtClean="0"/>
          </a:p>
          <a:p>
            <a:pPr>
              <a:buNone/>
            </a:pPr>
            <a:endParaRPr lang="id-ID" sz="2800" dirty="0" smtClean="0"/>
          </a:p>
          <a:p>
            <a:pPr>
              <a:buNone/>
            </a:pPr>
            <a:r>
              <a:rPr lang="en-US" sz="2800" dirty="0" err="1" smtClean="0"/>
              <a:t>Maka</a:t>
            </a:r>
            <a:r>
              <a:rPr lang="en-US" sz="2800" dirty="0" smtClean="0"/>
              <a:t> slope </a:t>
            </a:r>
            <a:r>
              <a:rPr lang="en-US" sz="2800" dirty="0" err="1" smtClean="0"/>
              <a:t>untuk</a:t>
            </a:r>
            <a:r>
              <a:rPr lang="en-US" sz="2800" dirty="0" smtClean="0"/>
              <a:t> data </a:t>
            </a:r>
            <a:r>
              <a:rPr lang="en-US" sz="2800" dirty="0" err="1" smtClean="0"/>
              <a:t>di</a:t>
            </a:r>
            <a:r>
              <a:rPr lang="en-US" sz="2800" dirty="0" smtClean="0"/>
              <a:t> </a:t>
            </a:r>
            <a:r>
              <a:rPr lang="en-US" sz="2800" dirty="0" err="1" smtClean="0"/>
              <a:t>atas</a:t>
            </a:r>
            <a:r>
              <a:rPr lang="en-US" sz="2800" dirty="0" smtClean="0"/>
              <a:t>, </a:t>
            </a:r>
            <a:r>
              <a:rPr lang="en-US" sz="2800" dirty="0" err="1" smtClean="0"/>
              <a:t>adalah</a:t>
            </a:r>
            <a:r>
              <a:rPr lang="en-US" sz="2800" dirty="0" smtClean="0"/>
              <a:t>:</a:t>
            </a:r>
            <a:endParaRPr lang="id-ID" sz="2800" dirty="0"/>
          </a:p>
        </p:txBody>
      </p:sp>
      <p:sp>
        <p:nvSpPr>
          <p:cNvPr id="1843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graphicFrame>
        <p:nvGraphicFramePr>
          <p:cNvPr id="18433" name="Object 1"/>
          <p:cNvGraphicFramePr>
            <a:graphicFrameLocks noChangeAspect="1"/>
          </p:cNvGraphicFramePr>
          <p:nvPr/>
        </p:nvGraphicFramePr>
        <p:xfrm>
          <a:off x="1643042" y="2571744"/>
          <a:ext cx="1857388" cy="961471"/>
        </p:xfrm>
        <a:graphic>
          <a:graphicData uri="http://schemas.openxmlformats.org/presentationml/2006/ole">
            <mc:AlternateContent xmlns:mc="http://schemas.openxmlformats.org/markup-compatibility/2006">
              <mc:Choice xmlns:v="urn:schemas-microsoft-com:vml" Requires="v">
                <p:oleObj spid="_x0000_s18473" name="Equation" r:id="rId3" imgW="876300" imgH="457200" progId="Equation.3">
                  <p:embed/>
                </p:oleObj>
              </mc:Choice>
              <mc:Fallback>
                <p:oleObj name="Equation" r:id="rId3" imgW="876300" imgH="457200" progId="Equation.3">
                  <p:embed/>
                  <p:pic>
                    <p:nvPicPr>
                      <p:cNvPr id="0" name="Picture 3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3042" y="2571744"/>
                        <a:ext cx="1857388" cy="96147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435" name="Rectangle 3"/>
          <p:cNvSpPr>
            <a:spLocks noChangeArrowheads="1"/>
          </p:cNvSpPr>
          <p:nvPr/>
        </p:nvSpPr>
        <p:spPr bwMode="auto">
          <a:xfrm>
            <a:off x="0" y="419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1843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graphicFrame>
        <p:nvGraphicFramePr>
          <p:cNvPr id="18436" name="Object 4"/>
          <p:cNvGraphicFramePr>
            <a:graphicFrameLocks noChangeAspect="1"/>
          </p:cNvGraphicFramePr>
          <p:nvPr/>
        </p:nvGraphicFramePr>
        <p:xfrm>
          <a:off x="1714479" y="4738330"/>
          <a:ext cx="6429421" cy="840447"/>
        </p:xfrm>
        <a:graphic>
          <a:graphicData uri="http://schemas.openxmlformats.org/presentationml/2006/ole">
            <mc:AlternateContent xmlns:mc="http://schemas.openxmlformats.org/markup-compatibility/2006">
              <mc:Choice xmlns:v="urn:schemas-microsoft-com:vml" Requires="v">
                <p:oleObj spid="_x0000_s18474" name="Equation" r:id="rId5" imgW="3022600" imgH="406400" progId="Equation.3">
                  <p:embed/>
                </p:oleObj>
              </mc:Choice>
              <mc:Fallback>
                <p:oleObj name="Equation" r:id="rId5" imgW="3022600" imgH="406400" progId="Equation.3">
                  <p:embed/>
                  <p:pic>
                    <p:nvPicPr>
                      <p:cNvPr id="0" name="Picture 4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14479" y="4738330"/>
                        <a:ext cx="6429421" cy="84044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Pembahasan</a:t>
            </a:r>
            <a:endParaRPr lang="id-ID" dirty="0"/>
          </a:p>
        </p:txBody>
      </p:sp>
      <p:sp>
        <p:nvSpPr>
          <p:cNvPr id="3" name="Content Placeholder 2"/>
          <p:cNvSpPr>
            <a:spLocks noGrp="1"/>
          </p:cNvSpPr>
          <p:nvPr>
            <p:ph idx="1"/>
          </p:nvPr>
        </p:nvSpPr>
        <p:spPr/>
        <p:txBody>
          <a:bodyPr/>
          <a:lstStyle/>
          <a:p>
            <a:pPr>
              <a:buNone/>
            </a:pPr>
            <a:r>
              <a:rPr lang="en-US" sz="2800" b="1" dirty="0" err="1" smtClean="0"/>
              <a:t>Langkah</a:t>
            </a:r>
            <a:r>
              <a:rPr lang="en-US" sz="2800" b="1" dirty="0" smtClean="0"/>
              <a:t> 2: </a:t>
            </a:r>
            <a:r>
              <a:rPr lang="en-US" sz="2800" b="1" dirty="0" err="1" smtClean="0"/>
              <a:t>Mencari</a:t>
            </a:r>
            <a:r>
              <a:rPr lang="en-US" sz="2800" b="1" dirty="0" smtClean="0"/>
              <a:t> </a:t>
            </a:r>
            <a:r>
              <a:rPr lang="en-US" sz="2800" b="1" dirty="0" err="1" smtClean="0"/>
              <a:t>nilai</a:t>
            </a:r>
            <a:r>
              <a:rPr lang="en-US" sz="2800" b="1" dirty="0" smtClean="0"/>
              <a:t> </a:t>
            </a:r>
            <a:r>
              <a:rPr lang="id-ID" sz="2800" b="1" dirty="0" smtClean="0"/>
              <a:t>a</a:t>
            </a:r>
            <a:r>
              <a:rPr lang="en-US" sz="2800" b="1" dirty="0" smtClean="0"/>
              <a:t>	</a:t>
            </a:r>
            <a:endParaRPr lang="id-ID" sz="2800" dirty="0" smtClean="0"/>
          </a:p>
          <a:p>
            <a:pPr>
              <a:buNone/>
            </a:pPr>
            <a:r>
              <a:rPr lang="en-US" sz="2800" dirty="0" err="1" smtClean="0"/>
              <a:t>Rumus</a:t>
            </a:r>
            <a:r>
              <a:rPr lang="en-US" sz="2800" dirty="0" smtClean="0"/>
              <a:t> </a:t>
            </a:r>
            <a:r>
              <a:rPr lang="en-US" sz="2800" dirty="0" err="1" smtClean="0"/>
              <a:t>untuk</a:t>
            </a:r>
            <a:r>
              <a:rPr lang="en-US" sz="2800" dirty="0" smtClean="0"/>
              <a:t> </a:t>
            </a:r>
            <a:r>
              <a:rPr lang="en-US" sz="2800" dirty="0" err="1" smtClean="0"/>
              <a:t>menghitung</a:t>
            </a:r>
            <a:r>
              <a:rPr lang="en-US" sz="2800" dirty="0" smtClean="0"/>
              <a:t> </a:t>
            </a:r>
            <a:r>
              <a:rPr lang="en-US" sz="2800" dirty="0" err="1" smtClean="0"/>
              <a:t>nilai</a:t>
            </a:r>
            <a:r>
              <a:rPr lang="en-US" sz="2800" dirty="0" smtClean="0"/>
              <a:t> </a:t>
            </a:r>
            <a:r>
              <a:rPr lang="id-ID" sz="2800" dirty="0" smtClean="0"/>
              <a:t>a</a:t>
            </a:r>
            <a:r>
              <a:rPr lang="en-US" sz="2800" dirty="0" smtClean="0"/>
              <a:t> </a:t>
            </a:r>
            <a:r>
              <a:rPr lang="en-US" sz="2800" dirty="0" err="1" smtClean="0"/>
              <a:t>adalah</a:t>
            </a:r>
            <a:r>
              <a:rPr lang="en-US" sz="2800" dirty="0" smtClean="0"/>
              <a:t>:</a:t>
            </a:r>
            <a:endParaRPr lang="id-ID" sz="2800" dirty="0" smtClean="0"/>
          </a:p>
          <a:p>
            <a:pPr>
              <a:buNone/>
            </a:pPr>
            <a:endParaRPr lang="id-ID" sz="2800" dirty="0" smtClean="0"/>
          </a:p>
          <a:p>
            <a:pPr>
              <a:buNone/>
            </a:pPr>
            <a:endParaRPr lang="id-ID" sz="2800" dirty="0"/>
          </a:p>
        </p:txBody>
      </p:sp>
      <p:sp>
        <p:nvSpPr>
          <p:cNvPr id="1945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graphicFrame>
        <p:nvGraphicFramePr>
          <p:cNvPr id="19457" name="Object 1"/>
          <p:cNvGraphicFramePr>
            <a:graphicFrameLocks noChangeAspect="1"/>
          </p:cNvGraphicFramePr>
          <p:nvPr/>
        </p:nvGraphicFramePr>
        <p:xfrm>
          <a:off x="1643041" y="2643182"/>
          <a:ext cx="2491618" cy="785818"/>
        </p:xfrm>
        <a:graphic>
          <a:graphicData uri="http://schemas.openxmlformats.org/presentationml/2006/ole">
            <mc:AlternateContent xmlns:mc="http://schemas.openxmlformats.org/markup-compatibility/2006">
              <mc:Choice xmlns:v="urn:schemas-microsoft-com:vml" Requires="v">
                <p:oleObj spid="_x0000_s19517" name="Equation" r:id="rId3" imgW="1320227" imgH="431613" progId="Equation.3">
                  <p:embed/>
                </p:oleObj>
              </mc:Choice>
              <mc:Fallback>
                <p:oleObj name="Equation" r:id="rId3" imgW="1320227" imgH="431613" progId="Equation.3">
                  <p:embed/>
                  <p:pic>
                    <p:nvPicPr>
                      <p:cNvPr id="0" name="Picture 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3041" y="2643182"/>
                        <a:ext cx="2491618" cy="78581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459" name="Rectangle 3"/>
          <p:cNvSpPr>
            <a:spLocks noChangeArrowheads="1"/>
          </p:cNvSpPr>
          <p:nvPr/>
        </p:nvSpPr>
        <p:spPr bwMode="auto">
          <a:xfrm>
            <a:off x="0" y="3905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19461"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graphicFrame>
        <p:nvGraphicFramePr>
          <p:cNvPr id="19460" name="Object 4"/>
          <p:cNvGraphicFramePr>
            <a:graphicFrameLocks noChangeAspect="1"/>
          </p:cNvGraphicFramePr>
          <p:nvPr/>
        </p:nvGraphicFramePr>
        <p:xfrm>
          <a:off x="1643042" y="3643314"/>
          <a:ext cx="2714644" cy="799662"/>
        </p:xfrm>
        <a:graphic>
          <a:graphicData uri="http://schemas.openxmlformats.org/presentationml/2006/ole">
            <mc:AlternateContent xmlns:mc="http://schemas.openxmlformats.org/markup-compatibility/2006">
              <mc:Choice xmlns:v="urn:schemas-microsoft-com:vml" Requires="v">
                <p:oleObj spid="_x0000_s19518" name="Equation" r:id="rId5" imgW="1383699" imgH="406224" progId="Equation.3">
                  <p:embed/>
                </p:oleObj>
              </mc:Choice>
              <mc:Fallback>
                <p:oleObj name="Equation" r:id="rId5" imgW="1383699" imgH="406224" progId="Equation.3">
                  <p:embed/>
                  <p:pic>
                    <p:nvPicPr>
                      <p:cNvPr id="0" name="Picture 5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43042" y="3643314"/>
                        <a:ext cx="2714644" cy="7996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46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graphicFrame>
        <p:nvGraphicFramePr>
          <p:cNvPr id="19462" name="Object 6"/>
          <p:cNvGraphicFramePr>
            <a:graphicFrameLocks noChangeAspect="1"/>
          </p:cNvGraphicFramePr>
          <p:nvPr/>
        </p:nvGraphicFramePr>
        <p:xfrm>
          <a:off x="1714479" y="4714884"/>
          <a:ext cx="2377603" cy="785818"/>
        </p:xfrm>
        <a:graphic>
          <a:graphicData uri="http://schemas.openxmlformats.org/presentationml/2006/ole">
            <mc:AlternateContent xmlns:mc="http://schemas.openxmlformats.org/markup-compatibility/2006">
              <mc:Choice xmlns:v="urn:schemas-microsoft-com:vml" Requires="v">
                <p:oleObj spid="_x0000_s19519" name="Equation" r:id="rId7" imgW="1205977" imgH="406224" progId="Equation.3">
                  <p:embed/>
                </p:oleObj>
              </mc:Choice>
              <mc:Fallback>
                <p:oleObj name="Equation" r:id="rId7" imgW="1205977" imgH="406224" progId="Equation.3">
                  <p:embed/>
                  <p:pic>
                    <p:nvPicPr>
                      <p:cNvPr id="0" name="Picture 6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14479" y="4714884"/>
                        <a:ext cx="2377603" cy="78581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Pembahasan</a:t>
            </a:r>
            <a:endParaRPr lang="id-ID" dirty="0"/>
          </a:p>
        </p:txBody>
      </p:sp>
      <p:sp>
        <p:nvSpPr>
          <p:cNvPr id="3" name="Content Placeholder 2"/>
          <p:cNvSpPr>
            <a:spLocks noGrp="1"/>
          </p:cNvSpPr>
          <p:nvPr>
            <p:ph idx="1"/>
          </p:nvPr>
        </p:nvSpPr>
        <p:spPr>
          <a:xfrm>
            <a:off x="1435608" y="1447800"/>
            <a:ext cx="7498080" cy="5124472"/>
          </a:xfrm>
        </p:spPr>
        <p:txBody>
          <a:bodyPr>
            <a:normAutofit fontScale="92500"/>
          </a:bodyPr>
          <a:lstStyle/>
          <a:p>
            <a:pPr>
              <a:buNone/>
              <a:tabLst>
                <a:tab pos="1876425" algn="l"/>
              </a:tabLst>
            </a:pPr>
            <a:r>
              <a:rPr lang="en-US" sz="2800" dirty="0" smtClean="0"/>
              <a:t>20P - 2.000 </a:t>
            </a:r>
            <a:r>
              <a:rPr lang="id-ID" sz="2800" dirty="0" smtClean="0"/>
              <a:t>	</a:t>
            </a:r>
            <a:r>
              <a:rPr lang="en-US" sz="2800" dirty="0" smtClean="0"/>
              <a:t>= -30Q + 600</a:t>
            </a:r>
            <a:endParaRPr lang="id-ID" sz="2800" dirty="0" smtClean="0"/>
          </a:p>
          <a:p>
            <a:pPr>
              <a:buNone/>
              <a:tabLst>
                <a:tab pos="1876425" algn="l"/>
              </a:tabLst>
            </a:pPr>
            <a:r>
              <a:rPr lang="id-ID" sz="2800" dirty="0" smtClean="0"/>
              <a:t>           </a:t>
            </a:r>
            <a:r>
              <a:rPr lang="en-US" sz="2800" dirty="0" smtClean="0"/>
              <a:t>20P 	= -30Q + 600 + 2.000</a:t>
            </a:r>
            <a:endParaRPr lang="id-ID" sz="2800" dirty="0" smtClean="0"/>
          </a:p>
          <a:p>
            <a:pPr>
              <a:buNone/>
              <a:tabLst>
                <a:tab pos="1876425" algn="l"/>
              </a:tabLst>
            </a:pPr>
            <a:r>
              <a:rPr lang="id-ID" sz="2800" dirty="0" smtClean="0"/>
              <a:t>           </a:t>
            </a:r>
            <a:r>
              <a:rPr lang="en-US" sz="2800" dirty="0" smtClean="0"/>
              <a:t>20P 	= -30Q + 2600</a:t>
            </a:r>
            <a:endParaRPr lang="id-ID" sz="2800" dirty="0" smtClean="0"/>
          </a:p>
          <a:p>
            <a:pPr>
              <a:buNone/>
              <a:tabLst>
                <a:tab pos="1876425" algn="l"/>
              </a:tabLst>
            </a:pPr>
            <a:r>
              <a:rPr lang="id-ID" sz="2800" dirty="0" smtClean="0"/>
              <a:t>               </a:t>
            </a:r>
            <a:r>
              <a:rPr lang="en-US" sz="2800" dirty="0" smtClean="0"/>
              <a:t>P</a:t>
            </a:r>
            <a:r>
              <a:rPr lang="id-ID" sz="2800" dirty="0" smtClean="0"/>
              <a:t>	</a:t>
            </a:r>
            <a:r>
              <a:rPr lang="en-US" sz="2800" dirty="0" smtClean="0"/>
              <a:t>= -1,5Q + 130</a:t>
            </a:r>
            <a:endParaRPr lang="id-ID" sz="2800" dirty="0" smtClean="0"/>
          </a:p>
          <a:p>
            <a:pPr>
              <a:buNone/>
              <a:tabLst>
                <a:tab pos="1876425" algn="l"/>
              </a:tabLst>
            </a:pPr>
            <a:r>
              <a:rPr lang="id-ID" sz="2800" dirty="0" smtClean="0"/>
              <a:t>         </a:t>
            </a:r>
            <a:r>
              <a:rPr lang="en-US" sz="2800" dirty="0" smtClean="0"/>
              <a:t>1,5Q 	= -P + 130</a:t>
            </a:r>
            <a:endParaRPr lang="id-ID" sz="2800" dirty="0" smtClean="0"/>
          </a:p>
          <a:p>
            <a:pPr>
              <a:buNone/>
              <a:tabLst>
                <a:tab pos="1524000" algn="l"/>
                <a:tab pos="2508250" algn="l"/>
              </a:tabLst>
            </a:pPr>
            <a:r>
              <a:rPr lang="id-ID" sz="2800" dirty="0" smtClean="0"/>
              <a:t>          </a:t>
            </a:r>
            <a:r>
              <a:rPr lang="en-US" sz="2800" dirty="0" smtClean="0"/>
              <a:t>Q</a:t>
            </a:r>
            <a:r>
              <a:rPr lang="id-ID" sz="2800" dirty="0" smtClean="0"/>
              <a:t>	</a:t>
            </a:r>
            <a:r>
              <a:rPr lang="en-US" sz="2800" dirty="0" smtClean="0"/>
              <a:t>= -0,6666666667P + 86,66666667 </a:t>
            </a:r>
            <a:endParaRPr lang="id-ID" sz="2800" dirty="0" smtClean="0"/>
          </a:p>
          <a:p>
            <a:pPr>
              <a:buNone/>
              <a:tabLst>
                <a:tab pos="1524000" algn="l"/>
                <a:tab pos="2508250" algn="l"/>
              </a:tabLst>
            </a:pPr>
            <a:r>
              <a:rPr lang="en-US" sz="2800" b="1" dirty="0" err="1" smtClean="0"/>
              <a:t>atau</a:t>
            </a:r>
            <a:r>
              <a:rPr lang="en-US" sz="2800" dirty="0" smtClean="0"/>
              <a:t>   Q</a:t>
            </a:r>
            <a:r>
              <a:rPr lang="id-ID" sz="2800" dirty="0" smtClean="0"/>
              <a:t>	</a:t>
            </a:r>
            <a:r>
              <a:rPr lang="en-US" sz="2800" dirty="0" smtClean="0"/>
              <a:t>= 86,66666667 - 0,6666666667P</a:t>
            </a:r>
            <a:endParaRPr lang="id-ID" sz="2800" dirty="0" smtClean="0"/>
          </a:p>
          <a:p>
            <a:pPr marL="93663" indent="-11113">
              <a:buNone/>
              <a:tabLst>
                <a:tab pos="1524000" algn="l"/>
                <a:tab pos="2508250" algn="l"/>
              </a:tabLst>
            </a:pPr>
            <a:r>
              <a:rPr lang="en-US" sz="2800" dirty="0" err="1" smtClean="0"/>
              <a:t>Intepretasi</a:t>
            </a:r>
            <a:r>
              <a:rPr lang="en-US" sz="2800" dirty="0" smtClean="0"/>
              <a:t> </a:t>
            </a:r>
            <a:r>
              <a:rPr lang="en-US" sz="2800" dirty="0" err="1" smtClean="0"/>
              <a:t>dari</a:t>
            </a:r>
            <a:r>
              <a:rPr lang="en-US" sz="2800" dirty="0" smtClean="0"/>
              <a:t> </a:t>
            </a:r>
            <a:r>
              <a:rPr lang="en-US" sz="2800" dirty="0" err="1" smtClean="0"/>
              <a:t>fungsi</a:t>
            </a:r>
            <a:r>
              <a:rPr lang="en-US" sz="2800" dirty="0" smtClean="0"/>
              <a:t> </a:t>
            </a:r>
            <a:r>
              <a:rPr lang="en-US" sz="2800" dirty="0" err="1" smtClean="0"/>
              <a:t>permintaan</a:t>
            </a:r>
            <a:r>
              <a:rPr lang="en-US" sz="2800" dirty="0" smtClean="0"/>
              <a:t> </a:t>
            </a:r>
            <a:r>
              <a:rPr lang="en-US" sz="2800" dirty="0" err="1" smtClean="0"/>
              <a:t>tersebut</a:t>
            </a:r>
            <a:r>
              <a:rPr lang="en-US" sz="2800" dirty="0" smtClean="0"/>
              <a:t> </a:t>
            </a:r>
            <a:r>
              <a:rPr lang="en-US" sz="2800" dirty="0" err="1" smtClean="0"/>
              <a:t>adalah</a:t>
            </a:r>
            <a:r>
              <a:rPr lang="en-US" sz="2800" dirty="0" smtClean="0"/>
              <a:t> </a:t>
            </a:r>
            <a:r>
              <a:rPr lang="en-US" sz="2800" dirty="0" err="1" smtClean="0"/>
              <a:t>perubahan</a:t>
            </a:r>
            <a:r>
              <a:rPr lang="en-US" sz="2800" dirty="0" smtClean="0"/>
              <a:t> </a:t>
            </a:r>
            <a:r>
              <a:rPr lang="en-US" sz="2800" dirty="0" err="1" smtClean="0"/>
              <a:t>penurunan</a:t>
            </a:r>
            <a:r>
              <a:rPr lang="en-US" sz="2800" dirty="0" smtClean="0"/>
              <a:t> </a:t>
            </a:r>
            <a:r>
              <a:rPr lang="en-US" sz="2800" dirty="0" err="1" smtClean="0"/>
              <a:t>harga</a:t>
            </a:r>
            <a:r>
              <a:rPr lang="en-US" sz="2800" dirty="0" smtClean="0"/>
              <a:t> </a:t>
            </a:r>
            <a:r>
              <a:rPr lang="en-US" sz="2800" dirty="0" err="1" smtClean="0"/>
              <a:t>sebesar</a:t>
            </a:r>
            <a:r>
              <a:rPr lang="en-US" sz="2800" dirty="0" smtClean="0"/>
              <a:t> 0,6666666667, </a:t>
            </a:r>
            <a:r>
              <a:rPr lang="en-US" sz="2800" dirty="0" err="1" smtClean="0"/>
              <a:t>akan</a:t>
            </a:r>
            <a:r>
              <a:rPr lang="en-US" sz="2800" dirty="0" smtClean="0"/>
              <a:t> </a:t>
            </a:r>
            <a:r>
              <a:rPr lang="en-US" sz="2800" dirty="0" err="1" smtClean="0"/>
              <a:t>menyebabkan</a:t>
            </a:r>
            <a:r>
              <a:rPr lang="en-US" sz="2800" dirty="0" smtClean="0"/>
              <a:t> </a:t>
            </a:r>
            <a:r>
              <a:rPr lang="en-US" sz="2800" dirty="0" err="1" smtClean="0"/>
              <a:t>perubahan</a:t>
            </a:r>
            <a:r>
              <a:rPr lang="en-US" sz="2800" dirty="0" smtClean="0"/>
              <a:t> </a:t>
            </a:r>
            <a:r>
              <a:rPr lang="en-US" sz="2800" dirty="0" err="1" smtClean="0"/>
              <a:t>peningkatan</a:t>
            </a:r>
            <a:r>
              <a:rPr lang="en-US" sz="2800" dirty="0" smtClean="0"/>
              <a:t> </a:t>
            </a:r>
            <a:r>
              <a:rPr lang="en-US" sz="2800" dirty="0" err="1" smtClean="0"/>
              <a:t>jumlah</a:t>
            </a:r>
            <a:r>
              <a:rPr lang="en-US" sz="2800" dirty="0" smtClean="0"/>
              <a:t> </a:t>
            </a:r>
            <a:r>
              <a:rPr lang="en-US" sz="2800" dirty="0" err="1" smtClean="0"/>
              <a:t>permintaan</a:t>
            </a:r>
            <a:r>
              <a:rPr lang="en-US" sz="2800" dirty="0" smtClean="0"/>
              <a:t> </a:t>
            </a:r>
            <a:r>
              <a:rPr lang="en-US" sz="2800" dirty="0" err="1" smtClean="0"/>
              <a:t>sebesar</a:t>
            </a:r>
            <a:r>
              <a:rPr lang="en-US" sz="2800" dirty="0" smtClean="0"/>
              <a:t> 0,6666666667.</a:t>
            </a:r>
            <a:endParaRPr lang="id-ID"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Kurva fungsi permintaan</a:t>
            </a:r>
            <a:endParaRPr lang="id-ID" dirty="0"/>
          </a:p>
        </p:txBody>
      </p:sp>
      <p:pic>
        <p:nvPicPr>
          <p:cNvPr id="20498" name="Picture 18"/>
          <p:cNvPicPr>
            <a:picLocks noChangeAspect="1" noChangeArrowheads="1"/>
          </p:cNvPicPr>
          <p:nvPr/>
        </p:nvPicPr>
        <p:blipFill>
          <a:blip r:embed="rId2"/>
          <a:srcRect/>
          <a:stretch>
            <a:fillRect/>
          </a:stretch>
        </p:blipFill>
        <p:spPr bwMode="auto">
          <a:xfrm>
            <a:off x="1357290" y="1357297"/>
            <a:ext cx="5429288" cy="5257701"/>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Pergeseran</a:t>
            </a:r>
            <a:r>
              <a:rPr lang="en-US" dirty="0" smtClean="0"/>
              <a:t> </a:t>
            </a:r>
            <a:r>
              <a:rPr lang="id-ID" dirty="0" smtClean="0"/>
              <a:t>k</a:t>
            </a:r>
            <a:r>
              <a:rPr lang="en-US" dirty="0" err="1" smtClean="0"/>
              <a:t>urva</a:t>
            </a:r>
            <a:r>
              <a:rPr lang="en-US" dirty="0" smtClean="0"/>
              <a:t> </a:t>
            </a:r>
            <a:r>
              <a:rPr lang="id-ID" dirty="0" smtClean="0"/>
              <a:t>p</a:t>
            </a:r>
            <a:r>
              <a:rPr lang="en-US" dirty="0" err="1" smtClean="0"/>
              <a:t>ermintaan</a:t>
            </a:r>
            <a:endParaRPr lang="id-ID" dirty="0"/>
          </a:p>
        </p:txBody>
      </p:sp>
      <p:sp>
        <p:nvSpPr>
          <p:cNvPr id="3" name="Content Placeholder 2"/>
          <p:cNvSpPr>
            <a:spLocks noGrp="1"/>
          </p:cNvSpPr>
          <p:nvPr>
            <p:ph idx="1"/>
          </p:nvPr>
        </p:nvSpPr>
        <p:spPr/>
        <p:txBody>
          <a:bodyPr>
            <a:normAutofit fontScale="85000" lnSpcReduction="10000"/>
          </a:bodyPr>
          <a:lstStyle/>
          <a:p>
            <a:pPr>
              <a:buNone/>
              <a:tabLst>
                <a:tab pos="352425" algn="l"/>
                <a:tab pos="727075" algn="l"/>
              </a:tabLst>
            </a:pPr>
            <a:r>
              <a:rPr lang="id-ID" dirty="0" smtClean="0"/>
              <a:t>1.		Perubahan harga produk</a:t>
            </a:r>
          </a:p>
          <a:p>
            <a:pPr>
              <a:buNone/>
              <a:tabLst>
                <a:tab pos="352425" algn="l"/>
                <a:tab pos="727075" algn="l"/>
              </a:tabLst>
            </a:pPr>
            <a:r>
              <a:rPr lang="id-ID" dirty="0" smtClean="0"/>
              <a:t>	Terdapat dua kondisi yang menyebabkan perubahan kurva permintaan yang disebabkan karena adanya perubahan harga produk, yaitu:</a:t>
            </a:r>
          </a:p>
          <a:p>
            <a:pPr>
              <a:buNone/>
              <a:tabLst>
                <a:tab pos="352425" algn="l"/>
                <a:tab pos="727075" algn="l"/>
              </a:tabLst>
            </a:pPr>
            <a:r>
              <a:rPr lang="id-ID" dirty="0" smtClean="0"/>
              <a:t>	a)	Jika harga suatu produk mengalami peningkatan, 	maka kurva permintaan akan bergeser ke arah 	kiri dikarenakan jumlah permintaan produk 	tersebut berkurang.</a:t>
            </a:r>
          </a:p>
          <a:p>
            <a:pPr>
              <a:buNone/>
              <a:tabLst>
                <a:tab pos="352425" algn="l"/>
                <a:tab pos="727075" algn="l"/>
              </a:tabLst>
            </a:pPr>
            <a:r>
              <a:rPr lang="id-ID" dirty="0" smtClean="0"/>
              <a:t>	b)	Jika harga suatu produk mengalami penurunan, 	maka kurva permintaan akan bergeser ke arah 	kanan dikarenakan jumlah permintaan produk 	tersebut bertambah.</a:t>
            </a:r>
            <a:endParaRPr lang="id-ID"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Pergeseran</a:t>
            </a:r>
            <a:r>
              <a:rPr lang="en-US" dirty="0" smtClean="0"/>
              <a:t> </a:t>
            </a:r>
            <a:r>
              <a:rPr lang="id-ID" dirty="0" smtClean="0"/>
              <a:t>k</a:t>
            </a:r>
            <a:r>
              <a:rPr lang="en-US" dirty="0" err="1" smtClean="0"/>
              <a:t>urva</a:t>
            </a:r>
            <a:r>
              <a:rPr lang="en-US" dirty="0" smtClean="0"/>
              <a:t> </a:t>
            </a:r>
            <a:r>
              <a:rPr lang="id-ID" dirty="0" smtClean="0"/>
              <a:t>p</a:t>
            </a:r>
            <a:r>
              <a:rPr lang="en-US" dirty="0" err="1" smtClean="0"/>
              <a:t>ermintaan</a:t>
            </a:r>
            <a:endParaRPr lang="id-ID" dirty="0"/>
          </a:p>
        </p:txBody>
      </p:sp>
      <p:sp>
        <p:nvSpPr>
          <p:cNvPr id="3" name="Content Placeholder 2"/>
          <p:cNvSpPr>
            <a:spLocks noGrp="1"/>
          </p:cNvSpPr>
          <p:nvPr>
            <p:ph idx="1"/>
          </p:nvPr>
        </p:nvSpPr>
        <p:spPr/>
        <p:txBody>
          <a:bodyPr>
            <a:normAutofit fontScale="85000" lnSpcReduction="20000"/>
          </a:bodyPr>
          <a:lstStyle/>
          <a:p>
            <a:pPr>
              <a:buNone/>
              <a:tabLst>
                <a:tab pos="352425" algn="l"/>
                <a:tab pos="727075" algn="l"/>
              </a:tabLst>
            </a:pPr>
            <a:r>
              <a:rPr lang="id-ID" dirty="0" smtClean="0"/>
              <a:t>2.		Perubahan pendapatan masyarakat</a:t>
            </a:r>
          </a:p>
          <a:p>
            <a:pPr>
              <a:buNone/>
              <a:tabLst>
                <a:tab pos="352425" algn="l"/>
                <a:tab pos="727075" algn="l"/>
              </a:tabLst>
            </a:pPr>
            <a:r>
              <a:rPr lang="id-ID" dirty="0" smtClean="0"/>
              <a:t>	Terdapat dua kondisi yang menyebabkan perubahan kurva permintaan yang disebabkan karena adanya perubahan pendapatan masyarakat, yaitu:</a:t>
            </a:r>
          </a:p>
          <a:p>
            <a:pPr>
              <a:buNone/>
              <a:tabLst>
                <a:tab pos="352425" algn="l"/>
                <a:tab pos="727075" algn="l"/>
              </a:tabLst>
            </a:pPr>
            <a:r>
              <a:rPr lang="id-ID" dirty="0" smtClean="0"/>
              <a:t>	a)	Jika pendapatan masyarakat mengalami 	peningkatan, maka kurva permintaan akan 	bergeser ke arah kanan dikarenakan jumlah 	permintaan produk tersebut bertambah.</a:t>
            </a:r>
          </a:p>
          <a:p>
            <a:pPr>
              <a:buNone/>
              <a:tabLst>
                <a:tab pos="352425" algn="l"/>
                <a:tab pos="727075" algn="l"/>
              </a:tabLst>
            </a:pPr>
            <a:r>
              <a:rPr lang="id-ID" dirty="0" smtClean="0"/>
              <a:t>	b)	Jika pendapatan masyarakat mengalami 	penurunan, maka kurva permintaan akan 	bergeser ke arah kiri dikarenakan jumlah 	permintaan produk tersebut berkurang.</a:t>
            </a:r>
            <a:endParaRPr lang="id-ID"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Kurva p</a:t>
            </a:r>
            <a:r>
              <a:rPr lang="en-US" dirty="0" err="1" smtClean="0"/>
              <a:t>ergeseran</a:t>
            </a:r>
            <a:r>
              <a:rPr lang="en-US" dirty="0" smtClean="0"/>
              <a:t> </a:t>
            </a:r>
            <a:r>
              <a:rPr lang="id-ID" dirty="0" smtClean="0"/>
              <a:t>k</a:t>
            </a:r>
            <a:r>
              <a:rPr lang="en-US" dirty="0" err="1" smtClean="0"/>
              <a:t>urva</a:t>
            </a:r>
            <a:r>
              <a:rPr lang="en-US" dirty="0" smtClean="0"/>
              <a:t> </a:t>
            </a:r>
            <a:r>
              <a:rPr lang="id-ID" dirty="0" smtClean="0"/>
              <a:t>p</a:t>
            </a:r>
            <a:r>
              <a:rPr lang="en-US" dirty="0" err="1" smtClean="0"/>
              <a:t>ermintaan</a:t>
            </a:r>
            <a:r>
              <a:rPr lang="id-ID" dirty="0" smtClean="0"/>
              <a:t> karena perubahan pendapatan</a:t>
            </a:r>
            <a:endParaRPr lang="id-ID" dirty="0"/>
          </a:p>
        </p:txBody>
      </p:sp>
      <p:pic>
        <p:nvPicPr>
          <p:cNvPr id="21506" name="Picture 2"/>
          <p:cNvPicPr>
            <a:picLocks noChangeAspect="1" noChangeArrowheads="1"/>
          </p:cNvPicPr>
          <p:nvPr/>
        </p:nvPicPr>
        <p:blipFill>
          <a:blip r:embed="rId2"/>
          <a:srcRect/>
          <a:stretch>
            <a:fillRect/>
          </a:stretch>
        </p:blipFill>
        <p:spPr bwMode="auto">
          <a:xfrm>
            <a:off x="1357290" y="1715588"/>
            <a:ext cx="7429552" cy="4782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smtClean="0"/>
              <a:t>FUNGSI </a:t>
            </a:r>
            <a:r>
              <a:rPr lang="en-US" b="1" dirty="0" smtClean="0"/>
              <a:t>PENAWARAN</a:t>
            </a:r>
            <a:endParaRPr lang="id-ID" dirty="0"/>
          </a:p>
        </p:txBody>
      </p:sp>
      <p:sp>
        <p:nvSpPr>
          <p:cNvPr id="3" name="Content Placeholder 2"/>
          <p:cNvSpPr>
            <a:spLocks noGrp="1"/>
          </p:cNvSpPr>
          <p:nvPr>
            <p:ph idx="1"/>
          </p:nvPr>
        </p:nvSpPr>
        <p:spPr/>
        <p:txBody>
          <a:bodyPr>
            <a:normAutofit/>
          </a:bodyPr>
          <a:lstStyle/>
          <a:p>
            <a:r>
              <a:rPr lang="id-ID" dirty="0" smtClean="0"/>
              <a:t>P</a:t>
            </a:r>
            <a:r>
              <a:rPr lang="en-US" dirty="0" err="1" smtClean="0"/>
              <a:t>enawaran</a:t>
            </a:r>
            <a:r>
              <a:rPr lang="en-US" dirty="0" smtClean="0"/>
              <a:t> </a:t>
            </a:r>
            <a:r>
              <a:rPr lang="id-ID" dirty="0" smtClean="0"/>
              <a:t>merupakan jumlah produk yang ditawarkan oleh </a:t>
            </a:r>
            <a:r>
              <a:rPr lang="en-US" dirty="0" err="1" smtClean="0"/>
              <a:t>produsen</a:t>
            </a:r>
            <a:r>
              <a:rPr lang="en-US" dirty="0" smtClean="0"/>
              <a:t>. </a:t>
            </a:r>
            <a:endParaRPr lang="id-ID" dirty="0" smtClean="0"/>
          </a:p>
          <a:p>
            <a:r>
              <a:rPr lang="id-ID" dirty="0" smtClean="0"/>
              <a:t>Terdapat </a:t>
            </a:r>
            <a:r>
              <a:rPr lang="en-US" dirty="0" err="1" smtClean="0"/>
              <a:t>beberapa</a:t>
            </a:r>
            <a:r>
              <a:rPr lang="en-US" dirty="0" smtClean="0"/>
              <a:t> </a:t>
            </a:r>
            <a:r>
              <a:rPr lang="en-US" dirty="0" err="1" smtClean="0"/>
              <a:t>faktor</a:t>
            </a:r>
            <a:r>
              <a:rPr lang="en-US" dirty="0" smtClean="0"/>
              <a:t> yang </a:t>
            </a:r>
            <a:r>
              <a:rPr lang="en-US" dirty="0" err="1" smtClean="0"/>
              <a:t>mempengaruhi</a:t>
            </a:r>
            <a:r>
              <a:rPr lang="en-US" dirty="0" smtClean="0"/>
              <a:t> </a:t>
            </a:r>
            <a:r>
              <a:rPr lang="en-US" dirty="0" err="1" smtClean="0"/>
              <a:t>penawaran</a:t>
            </a:r>
            <a:r>
              <a:rPr lang="en-US" dirty="0" smtClean="0"/>
              <a:t>, </a:t>
            </a:r>
            <a:r>
              <a:rPr lang="en-US" dirty="0" err="1" smtClean="0"/>
              <a:t>antara</a:t>
            </a:r>
            <a:r>
              <a:rPr lang="en-US" dirty="0" smtClean="0"/>
              <a:t> lain:</a:t>
            </a:r>
            <a:r>
              <a:rPr lang="id-ID" dirty="0" smtClean="0"/>
              <a:t> </a:t>
            </a:r>
            <a:endParaRPr lang="en-US" dirty="0" smtClean="0"/>
          </a:p>
          <a:p>
            <a:pPr marL="870966" lvl="1" indent="-514350">
              <a:buAutoNum type="arabicParenR"/>
            </a:pPr>
            <a:r>
              <a:rPr lang="en-US" dirty="0" err="1" smtClean="0"/>
              <a:t>Biaya</a:t>
            </a:r>
            <a:r>
              <a:rPr lang="en-US" dirty="0" smtClean="0"/>
              <a:t> </a:t>
            </a:r>
            <a:r>
              <a:rPr lang="en-US" dirty="0" err="1" smtClean="0"/>
              <a:t>Produksi</a:t>
            </a:r>
            <a:endParaRPr lang="en-US" dirty="0" smtClean="0"/>
          </a:p>
          <a:p>
            <a:pPr marL="870966" lvl="1" indent="-514350">
              <a:buAutoNum type="arabicParenR"/>
            </a:pPr>
            <a:r>
              <a:rPr lang="en-US" dirty="0" err="1" smtClean="0"/>
              <a:t>Teknologi</a:t>
            </a:r>
            <a:endParaRPr lang="en-US" dirty="0" smtClean="0"/>
          </a:p>
          <a:p>
            <a:pPr marL="870966" lvl="1" indent="-514350">
              <a:buAutoNum type="arabicParenR"/>
            </a:pPr>
            <a:r>
              <a:rPr lang="en-US" dirty="0" err="1" smtClean="0"/>
              <a:t>Harapan</a:t>
            </a:r>
            <a:r>
              <a:rPr lang="en-US" dirty="0" smtClean="0"/>
              <a:t> </a:t>
            </a:r>
            <a:r>
              <a:rPr lang="en-US" dirty="0" err="1" smtClean="0"/>
              <a:t>mendapatkan</a:t>
            </a:r>
            <a:r>
              <a:rPr lang="en-US" dirty="0" smtClean="0"/>
              <a:t> </a:t>
            </a:r>
            <a:r>
              <a:rPr lang="en-US" dirty="0" err="1" smtClean="0"/>
              <a:t>laba</a:t>
            </a:r>
            <a:endParaRPr lang="en-US" dirty="0" smtClean="0"/>
          </a:p>
          <a:p>
            <a:pPr marL="870966" lvl="1" indent="-514350">
              <a:buAutoNum type="arabicParenR"/>
            </a:pPr>
            <a:r>
              <a:rPr lang="en-US" dirty="0" err="1" smtClean="0"/>
              <a:t>Faktor</a:t>
            </a:r>
            <a:r>
              <a:rPr lang="en-US" dirty="0" smtClean="0"/>
              <a:t> non </a:t>
            </a:r>
            <a:r>
              <a:rPr lang="en-US" smtClean="0"/>
              <a:t>ekonomi</a:t>
            </a:r>
            <a:endParaRPr lang="id-ID"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Teori</a:t>
            </a:r>
            <a:r>
              <a:rPr lang="en-US" dirty="0" smtClean="0"/>
              <a:t> </a:t>
            </a:r>
            <a:r>
              <a:rPr lang="id-ID" dirty="0" smtClean="0"/>
              <a:t>p</a:t>
            </a:r>
            <a:r>
              <a:rPr lang="en-US" dirty="0" err="1" smtClean="0"/>
              <a:t>enawaran</a:t>
            </a:r>
            <a:endParaRPr lang="id-ID" dirty="0"/>
          </a:p>
        </p:txBody>
      </p:sp>
      <p:sp>
        <p:nvSpPr>
          <p:cNvPr id="3" name="Content Placeholder 2"/>
          <p:cNvSpPr>
            <a:spLocks noGrp="1"/>
          </p:cNvSpPr>
          <p:nvPr>
            <p:ph idx="1"/>
          </p:nvPr>
        </p:nvSpPr>
        <p:spPr/>
        <p:txBody>
          <a:bodyPr>
            <a:normAutofit lnSpcReduction="10000"/>
          </a:bodyPr>
          <a:lstStyle/>
          <a:p>
            <a:r>
              <a:rPr lang="id-ID" sz="2800" dirty="0" smtClean="0"/>
              <a:t>Teori penawaran mengungkapkan bahwa, “</a:t>
            </a:r>
            <a:r>
              <a:rPr lang="id-ID" sz="2800" b="1" dirty="0" smtClean="0"/>
              <a:t>semakin tinggi harga suatu produk akan menyebabkan meningkatnya jumlah penawaran produk yang ditawarkan produsen, atau semakin rendah harga suatu produk akan menyebabkan menurunnya jumlah penawaran produk yang ditawarkan produsen.</a:t>
            </a:r>
            <a:r>
              <a:rPr lang="id-ID" sz="2800" dirty="0" smtClean="0"/>
              <a:t>” </a:t>
            </a:r>
          </a:p>
          <a:p>
            <a:r>
              <a:rPr lang="id-ID" sz="2800" dirty="0" smtClean="0"/>
              <a:t>T</a:t>
            </a:r>
            <a:r>
              <a:rPr lang="en-US" sz="2800" dirty="0" err="1" smtClean="0"/>
              <a:t>eori</a:t>
            </a:r>
            <a:r>
              <a:rPr lang="en-US" sz="2800" dirty="0" smtClean="0"/>
              <a:t> </a:t>
            </a:r>
            <a:r>
              <a:rPr lang="id-ID" sz="2800" dirty="0" smtClean="0"/>
              <a:t>penawaran </a:t>
            </a:r>
            <a:r>
              <a:rPr lang="en-US" sz="2800" dirty="0" err="1" smtClean="0"/>
              <a:t>dapat</a:t>
            </a:r>
            <a:r>
              <a:rPr lang="en-US" sz="2800" dirty="0" smtClean="0"/>
              <a:t> </a:t>
            </a:r>
            <a:r>
              <a:rPr lang="en-US" sz="2800" dirty="0" err="1" smtClean="0"/>
              <a:t>dirumuskan</a:t>
            </a:r>
            <a:r>
              <a:rPr lang="en-US" sz="2800" dirty="0" smtClean="0"/>
              <a:t> </a:t>
            </a:r>
            <a:r>
              <a:rPr lang="en-US" sz="2800" dirty="0" err="1" smtClean="0"/>
              <a:t>sebagai</a:t>
            </a:r>
            <a:r>
              <a:rPr lang="en-US" sz="2800" dirty="0" smtClean="0"/>
              <a:t> </a:t>
            </a:r>
            <a:r>
              <a:rPr lang="en-US" sz="2800" dirty="0" err="1" smtClean="0"/>
              <a:t>berikut</a:t>
            </a:r>
            <a:r>
              <a:rPr lang="en-US" sz="2800" dirty="0" smtClean="0"/>
              <a:t>:</a:t>
            </a:r>
            <a:endParaRPr lang="id-ID" sz="2800" dirty="0" smtClean="0"/>
          </a:p>
          <a:p>
            <a:pPr>
              <a:buNone/>
            </a:pPr>
            <a:r>
              <a:rPr lang="id-ID" sz="2800" b="1" dirty="0" smtClean="0"/>
              <a:t>	</a:t>
            </a:r>
            <a:r>
              <a:rPr lang="en-US" sz="2800" b="1" dirty="0" smtClean="0"/>
              <a:t>Q = - a + </a:t>
            </a:r>
            <a:r>
              <a:rPr lang="en-US" sz="2800" b="1" dirty="0" err="1" smtClean="0"/>
              <a:t>bP</a:t>
            </a:r>
            <a:endParaRPr lang="id-ID"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Fungsi</a:t>
            </a:r>
            <a:r>
              <a:rPr lang="en-US" dirty="0" smtClean="0"/>
              <a:t> </a:t>
            </a:r>
            <a:r>
              <a:rPr lang="id-ID" dirty="0" smtClean="0"/>
              <a:t>p</a:t>
            </a:r>
            <a:r>
              <a:rPr lang="en-US" dirty="0" err="1" smtClean="0"/>
              <a:t>enawaran</a:t>
            </a:r>
            <a:endParaRPr lang="id-ID" dirty="0"/>
          </a:p>
        </p:txBody>
      </p:sp>
      <p:sp>
        <p:nvSpPr>
          <p:cNvPr id="3" name="Content Placeholder 2"/>
          <p:cNvSpPr>
            <a:spLocks noGrp="1"/>
          </p:cNvSpPr>
          <p:nvPr>
            <p:ph idx="1"/>
          </p:nvPr>
        </p:nvSpPr>
        <p:spPr/>
        <p:txBody>
          <a:bodyPr>
            <a:normAutofit/>
          </a:bodyPr>
          <a:lstStyle/>
          <a:p>
            <a:pPr marL="93663" indent="-11113">
              <a:buNone/>
            </a:pPr>
            <a:r>
              <a:rPr lang="en-US" sz="2800" dirty="0" err="1" smtClean="0"/>
              <a:t>Fungsi</a:t>
            </a:r>
            <a:r>
              <a:rPr lang="en-US" sz="2800" dirty="0" smtClean="0"/>
              <a:t> </a:t>
            </a:r>
            <a:r>
              <a:rPr lang="en-US" sz="2800" dirty="0" err="1" smtClean="0"/>
              <a:t>penawaran</a:t>
            </a:r>
            <a:r>
              <a:rPr lang="en-US" sz="2800" dirty="0" smtClean="0"/>
              <a:t> </a:t>
            </a:r>
            <a:r>
              <a:rPr lang="en-US" sz="2800" dirty="0" err="1" smtClean="0"/>
              <a:t>adalah</a:t>
            </a:r>
            <a:r>
              <a:rPr lang="en-US" sz="2800" dirty="0" smtClean="0"/>
              <a:t> </a:t>
            </a:r>
            <a:r>
              <a:rPr lang="id-ID" sz="2800" dirty="0" smtClean="0"/>
              <a:t>hubungan matematis yang menggambarkan hubungan antara harga barang dan jumlah penawaran produk yang ditawarkan produsen. </a:t>
            </a:r>
            <a:r>
              <a:rPr lang="en-US" sz="2800" dirty="0" err="1" smtClean="0"/>
              <a:t>Untuk</a:t>
            </a:r>
            <a:r>
              <a:rPr lang="en-US" sz="2800" dirty="0" smtClean="0"/>
              <a:t> </a:t>
            </a:r>
            <a:r>
              <a:rPr lang="en-US" sz="2800" dirty="0" err="1" smtClean="0"/>
              <a:t>menentukan</a:t>
            </a:r>
            <a:r>
              <a:rPr lang="en-US" sz="2800" dirty="0" smtClean="0"/>
              <a:t> </a:t>
            </a:r>
            <a:r>
              <a:rPr lang="en-US" sz="2800" dirty="0" err="1" smtClean="0"/>
              <a:t>fungsi</a:t>
            </a:r>
            <a:r>
              <a:rPr lang="en-US" sz="2800" dirty="0" smtClean="0"/>
              <a:t> </a:t>
            </a:r>
            <a:r>
              <a:rPr lang="id-ID" sz="2800" dirty="0" smtClean="0"/>
              <a:t>penawaran </a:t>
            </a:r>
            <a:r>
              <a:rPr lang="en-US" sz="2800" dirty="0" err="1" smtClean="0"/>
              <a:t>terdapat</a:t>
            </a:r>
            <a:r>
              <a:rPr lang="en-US" sz="2800" dirty="0" smtClean="0"/>
              <a:t> </a:t>
            </a:r>
            <a:r>
              <a:rPr lang="en-US" sz="2800" dirty="0" err="1" smtClean="0"/>
              <a:t>dua</a:t>
            </a:r>
            <a:r>
              <a:rPr lang="en-US" sz="2800" dirty="0" smtClean="0"/>
              <a:t> </a:t>
            </a:r>
            <a:r>
              <a:rPr lang="en-US" sz="2800" dirty="0" err="1" smtClean="0"/>
              <a:t>metode</a:t>
            </a:r>
            <a:r>
              <a:rPr lang="en-US" sz="2800" dirty="0" smtClean="0"/>
              <a:t>, </a:t>
            </a:r>
            <a:r>
              <a:rPr lang="en-US" sz="2800" dirty="0" err="1" smtClean="0"/>
              <a:t>yakni</a:t>
            </a:r>
            <a:r>
              <a:rPr lang="en-US" sz="2800" dirty="0" smtClean="0"/>
              <a:t>:</a:t>
            </a:r>
            <a:endParaRPr lang="id-ID" sz="2800" dirty="0" smtClean="0"/>
          </a:p>
          <a:p>
            <a:pPr>
              <a:buNone/>
            </a:pPr>
            <a:r>
              <a:rPr lang="id-ID" sz="2800" dirty="0" smtClean="0"/>
              <a:t>1.	P</a:t>
            </a:r>
            <a:r>
              <a:rPr lang="en-US" sz="2800" dirty="0" err="1" smtClean="0"/>
              <a:t>erhitungan</a:t>
            </a:r>
            <a:r>
              <a:rPr lang="en-US" sz="2800" dirty="0" smtClean="0"/>
              <a:t> </a:t>
            </a:r>
            <a:r>
              <a:rPr lang="en-US" sz="2800" dirty="0" err="1" smtClean="0"/>
              <a:t>matematis</a:t>
            </a:r>
            <a:r>
              <a:rPr lang="en-US" sz="2800" dirty="0" smtClean="0"/>
              <a:t> </a:t>
            </a:r>
            <a:r>
              <a:rPr lang="en-US" sz="2800" dirty="0" err="1" smtClean="0"/>
              <a:t>secara</a:t>
            </a:r>
            <a:r>
              <a:rPr lang="en-US" sz="2800" dirty="0" smtClean="0"/>
              <a:t> </a:t>
            </a:r>
            <a:r>
              <a:rPr lang="en-US" sz="2800" dirty="0" err="1" smtClean="0"/>
              <a:t>sederhana</a:t>
            </a:r>
            <a:endParaRPr lang="id-ID" sz="2800" dirty="0" smtClean="0"/>
          </a:p>
          <a:p>
            <a:pPr>
              <a:buNone/>
            </a:pPr>
            <a:r>
              <a:rPr lang="id-ID" sz="2800" dirty="0" smtClean="0"/>
              <a:t>2.	P</a:t>
            </a:r>
            <a:r>
              <a:rPr lang="en-US" sz="2800" dirty="0" err="1" smtClean="0"/>
              <a:t>erhitungan</a:t>
            </a:r>
            <a:r>
              <a:rPr lang="en-US" sz="2800" dirty="0" smtClean="0"/>
              <a:t> </a:t>
            </a:r>
            <a:r>
              <a:rPr lang="en-US" sz="2800" dirty="0" err="1" smtClean="0"/>
              <a:t>matematis</a:t>
            </a:r>
            <a:r>
              <a:rPr lang="en-US" sz="2800" dirty="0" smtClean="0"/>
              <a:t> </a:t>
            </a:r>
            <a:r>
              <a:rPr lang="en-US" sz="2800" dirty="0" err="1" smtClean="0"/>
              <a:t>dengan</a:t>
            </a:r>
            <a:r>
              <a:rPr lang="en-US" sz="2800" dirty="0" smtClean="0"/>
              <a:t> </a:t>
            </a:r>
            <a:r>
              <a:rPr lang="en-US" sz="2800" dirty="0" err="1" smtClean="0"/>
              <a:t>menggunakan</a:t>
            </a:r>
            <a:r>
              <a:rPr lang="en-US" sz="2800" dirty="0" smtClean="0"/>
              <a:t> software </a:t>
            </a:r>
            <a:r>
              <a:rPr lang="en-US" sz="2800" dirty="0" err="1" smtClean="0"/>
              <a:t>statistika</a:t>
            </a:r>
            <a:endParaRPr lang="id-ID"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Contoh</a:t>
            </a:r>
            <a:endParaRPr lang="id-ID" dirty="0"/>
          </a:p>
        </p:txBody>
      </p:sp>
      <p:sp>
        <p:nvSpPr>
          <p:cNvPr id="3" name="Content Placeholder 2"/>
          <p:cNvSpPr>
            <a:spLocks noGrp="1"/>
          </p:cNvSpPr>
          <p:nvPr>
            <p:ph idx="1"/>
          </p:nvPr>
        </p:nvSpPr>
        <p:spPr/>
        <p:txBody>
          <a:bodyPr/>
          <a:lstStyle/>
          <a:p>
            <a:pPr>
              <a:buNone/>
            </a:pPr>
            <a:r>
              <a:rPr lang="id-ID" dirty="0" smtClean="0"/>
              <a:t>Diketahui:</a:t>
            </a:r>
          </a:p>
          <a:p>
            <a:pPr>
              <a:buNone/>
            </a:pPr>
            <a:endParaRPr lang="id-ID" dirty="0" smtClean="0"/>
          </a:p>
          <a:p>
            <a:pPr>
              <a:buNone/>
            </a:pPr>
            <a:endParaRPr lang="id-ID" dirty="0" smtClean="0"/>
          </a:p>
          <a:p>
            <a:pPr>
              <a:buNone/>
            </a:pPr>
            <a:endParaRPr lang="id-ID" dirty="0" smtClean="0"/>
          </a:p>
          <a:p>
            <a:pPr>
              <a:buNone/>
            </a:pPr>
            <a:endParaRPr lang="id-ID" dirty="0" smtClean="0"/>
          </a:p>
          <a:p>
            <a:pPr>
              <a:buNone/>
            </a:pPr>
            <a:r>
              <a:rPr lang="en-US" dirty="0" err="1" smtClean="0"/>
              <a:t>Hitung</a:t>
            </a:r>
            <a:r>
              <a:rPr lang="en-US" dirty="0" smtClean="0"/>
              <a:t>: </a:t>
            </a:r>
            <a:r>
              <a:rPr lang="en-US" dirty="0" err="1" smtClean="0"/>
              <a:t>Fungsi</a:t>
            </a:r>
            <a:r>
              <a:rPr lang="en-US" dirty="0" smtClean="0"/>
              <a:t> </a:t>
            </a:r>
            <a:r>
              <a:rPr lang="id-ID" dirty="0" smtClean="0"/>
              <a:t>penawaran</a:t>
            </a:r>
            <a:r>
              <a:rPr lang="en-US" dirty="0" smtClean="0"/>
              <a:t> </a:t>
            </a:r>
            <a:r>
              <a:rPr lang="en-US" dirty="0" err="1" smtClean="0"/>
              <a:t>dari</a:t>
            </a:r>
            <a:r>
              <a:rPr lang="en-US" dirty="0" smtClean="0"/>
              <a:t> data </a:t>
            </a:r>
            <a:r>
              <a:rPr lang="en-US" dirty="0" err="1" smtClean="0"/>
              <a:t>tersebut</a:t>
            </a:r>
            <a:endParaRPr lang="id-ID" dirty="0"/>
          </a:p>
        </p:txBody>
      </p:sp>
      <p:graphicFrame>
        <p:nvGraphicFramePr>
          <p:cNvPr id="4" name="Table 3"/>
          <p:cNvGraphicFramePr>
            <a:graphicFrameLocks noGrp="1"/>
          </p:cNvGraphicFramePr>
          <p:nvPr/>
        </p:nvGraphicFramePr>
        <p:xfrm>
          <a:off x="1643042" y="2143116"/>
          <a:ext cx="3571900" cy="2101986"/>
        </p:xfrm>
        <a:graphic>
          <a:graphicData uri="http://schemas.openxmlformats.org/drawingml/2006/table">
            <a:tbl>
              <a:tblPr/>
              <a:tblGrid>
                <a:gridCol w="1572281">
                  <a:extLst>
                    <a:ext uri="{9D8B030D-6E8A-4147-A177-3AD203B41FA5}">
                      <a16:colId xmlns:a16="http://schemas.microsoft.com/office/drawing/2014/main" val="20000"/>
                    </a:ext>
                  </a:extLst>
                </a:gridCol>
                <a:gridCol w="1999619">
                  <a:extLst>
                    <a:ext uri="{9D8B030D-6E8A-4147-A177-3AD203B41FA5}">
                      <a16:colId xmlns:a16="http://schemas.microsoft.com/office/drawing/2014/main" val="20001"/>
                    </a:ext>
                  </a:extLst>
                </a:gridCol>
              </a:tblGrid>
              <a:tr h="595317">
                <a:tc>
                  <a:txBody>
                    <a:bodyPr/>
                    <a:lstStyle/>
                    <a:p>
                      <a:pPr algn="ctr">
                        <a:lnSpc>
                          <a:spcPct val="115000"/>
                        </a:lnSpc>
                        <a:spcAft>
                          <a:spcPts val="0"/>
                        </a:spcAft>
                        <a:tabLst>
                          <a:tab pos="180340" algn="l"/>
                        </a:tabLst>
                      </a:pPr>
                      <a:r>
                        <a:rPr lang="en-US" sz="2600" b="1" dirty="0" err="1">
                          <a:latin typeface="Verdana"/>
                          <a:ea typeface="Calibri"/>
                          <a:cs typeface="Arial"/>
                        </a:rPr>
                        <a:t>Harga</a:t>
                      </a:r>
                      <a:r>
                        <a:rPr lang="en-US" sz="2600" b="1" dirty="0">
                          <a:latin typeface="Verdana"/>
                          <a:ea typeface="Calibri"/>
                          <a:cs typeface="Arial"/>
                        </a:rPr>
                        <a:t> (P)</a:t>
                      </a:r>
                      <a:endParaRPr lang="id-ID" sz="2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180340" algn="l"/>
                        </a:tabLst>
                      </a:pPr>
                      <a:r>
                        <a:rPr lang="en-US" sz="2600" b="1" dirty="0" err="1">
                          <a:latin typeface="Verdana"/>
                          <a:ea typeface="Calibri"/>
                          <a:cs typeface="Arial"/>
                        </a:rPr>
                        <a:t>Jumlah</a:t>
                      </a:r>
                      <a:r>
                        <a:rPr lang="en-US" sz="2600" b="1" dirty="0">
                          <a:latin typeface="Verdana"/>
                          <a:ea typeface="Calibri"/>
                          <a:cs typeface="Arial"/>
                        </a:rPr>
                        <a:t> (Q)</a:t>
                      </a:r>
                      <a:endParaRPr lang="id-ID" sz="2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95317">
                <a:tc>
                  <a:txBody>
                    <a:bodyPr/>
                    <a:lstStyle/>
                    <a:p>
                      <a:pPr algn="ctr">
                        <a:lnSpc>
                          <a:spcPct val="115000"/>
                        </a:lnSpc>
                        <a:spcAft>
                          <a:spcPts val="0"/>
                        </a:spcAft>
                        <a:tabLst>
                          <a:tab pos="180340" algn="l"/>
                        </a:tabLst>
                      </a:pPr>
                      <a:r>
                        <a:rPr lang="en-US" sz="2600">
                          <a:latin typeface="Verdana"/>
                          <a:ea typeface="Calibri"/>
                          <a:cs typeface="Arial"/>
                        </a:rPr>
                        <a:t>80</a:t>
                      </a:r>
                      <a:endParaRPr lang="id-ID" sz="2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180340" algn="l"/>
                        </a:tabLst>
                      </a:pPr>
                      <a:r>
                        <a:rPr lang="en-US" sz="2600" dirty="0">
                          <a:latin typeface="Verdana"/>
                          <a:ea typeface="Calibri"/>
                          <a:cs typeface="Arial"/>
                        </a:rPr>
                        <a:t>25</a:t>
                      </a:r>
                      <a:endParaRPr lang="id-ID" sz="2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95317">
                <a:tc>
                  <a:txBody>
                    <a:bodyPr/>
                    <a:lstStyle/>
                    <a:p>
                      <a:pPr algn="ctr">
                        <a:lnSpc>
                          <a:spcPct val="115000"/>
                        </a:lnSpc>
                        <a:spcAft>
                          <a:spcPts val="0"/>
                        </a:spcAft>
                        <a:tabLst>
                          <a:tab pos="180340" algn="l"/>
                        </a:tabLst>
                      </a:pPr>
                      <a:r>
                        <a:rPr lang="en-US" sz="2600">
                          <a:latin typeface="Verdana"/>
                          <a:ea typeface="Calibri"/>
                          <a:cs typeface="Arial"/>
                        </a:rPr>
                        <a:t>120</a:t>
                      </a:r>
                      <a:endParaRPr lang="id-ID" sz="2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180340" algn="l"/>
                        </a:tabLst>
                      </a:pPr>
                      <a:r>
                        <a:rPr lang="en-US" sz="2600" dirty="0">
                          <a:latin typeface="Verdana"/>
                          <a:ea typeface="Calibri"/>
                          <a:cs typeface="Arial"/>
                        </a:rPr>
                        <a:t>50</a:t>
                      </a:r>
                      <a:endParaRPr lang="id-ID" sz="2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Pembahasan</a:t>
            </a:r>
            <a:endParaRPr lang="id-ID" dirty="0"/>
          </a:p>
        </p:txBody>
      </p:sp>
      <p:sp>
        <p:nvSpPr>
          <p:cNvPr id="3" name="Content Placeholder 2"/>
          <p:cNvSpPr>
            <a:spLocks noGrp="1"/>
          </p:cNvSpPr>
          <p:nvPr>
            <p:ph idx="1"/>
          </p:nvPr>
        </p:nvSpPr>
        <p:spPr/>
        <p:txBody>
          <a:bodyPr>
            <a:noAutofit/>
          </a:bodyPr>
          <a:lstStyle/>
          <a:p>
            <a:pPr>
              <a:buNone/>
            </a:pPr>
            <a:r>
              <a:rPr lang="en-US" sz="2800" b="1" dirty="0" err="1" smtClean="0"/>
              <a:t>Langkah</a:t>
            </a:r>
            <a:r>
              <a:rPr lang="en-US" sz="2800" b="1" dirty="0" smtClean="0"/>
              <a:t> 1: </a:t>
            </a:r>
            <a:r>
              <a:rPr lang="en-US" sz="2800" b="1" dirty="0" err="1" smtClean="0"/>
              <a:t>Mencari</a:t>
            </a:r>
            <a:r>
              <a:rPr lang="en-US" sz="2800" b="1" dirty="0" smtClean="0"/>
              <a:t> </a:t>
            </a:r>
            <a:r>
              <a:rPr lang="en-US" sz="2800" b="1" dirty="0" err="1" smtClean="0"/>
              <a:t>nilai</a:t>
            </a:r>
            <a:r>
              <a:rPr lang="en-US" sz="2800" b="1" dirty="0" smtClean="0"/>
              <a:t> b (slope)</a:t>
            </a:r>
            <a:endParaRPr lang="id-ID" sz="2800" dirty="0" smtClean="0"/>
          </a:p>
          <a:p>
            <a:pPr>
              <a:buNone/>
            </a:pPr>
            <a:r>
              <a:rPr lang="en-US" sz="2800" dirty="0" err="1" smtClean="0"/>
              <a:t>Rumus</a:t>
            </a:r>
            <a:r>
              <a:rPr lang="en-US" sz="2800" dirty="0" smtClean="0"/>
              <a:t> </a:t>
            </a:r>
            <a:r>
              <a:rPr lang="en-US" sz="2800" dirty="0" err="1" smtClean="0"/>
              <a:t>untuk</a:t>
            </a:r>
            <a:r>
              <a:rPr lang="en-US" sz="2800" dirty="0" smtClean="0"/>
              <a:t> </a:t>
            </a:r>
            <a:r>
              <a:rPr lang="en-US" sz="2800" dirty="0" err="1" smtClean="0"/>
              <a:t>menghitung</a:t>
            </a:r>
            <a:r>
              <a:rPr lang="en-US" sz="2800" dirty="0" smtClean="0"/>
              <a:t> </a:t>
            </a:r>
            <a:r>
              <a:rPr lang="en-US" sz="2800" dirty="0" err="1" smtClean="0"/>
              <a:t>nilai</a:t>
            </a:r>
            <a:r>
              <a:rPr lang="en-US" sz="2800" dirty="0" smtClean="0"/>
              <a:t> </a:t>
            </a:r>
            <a:r>
              <a:rPr lang="id-ID" sz="2800" dirty="0" smtClean="0"/>
              <a:t>b</a:t>
            </a:r>
            <a:r>
              <a:rPr lang="en-US" sz="2800" dirty="0" smtClean="0"/>
              <a:t> </a:t>
            </a:r>
            <a:r>
              <a:rPr lang="en-US" sz="2800" dirty="0" err="1" smtClean="0"/>
              <a:t>adalah</a:t>
            </a:r>
            <a:r>
              <a:rPr lang="en-US" sz="2800" dirty="0" smtClean="0"/>
              <a:t>:</a:t>
            </a:r>
            <a:endParaRPr lang="id-ID" sz="2800" dirty="0" smtClean="0"/>
          </a:p>
          <a:p>
            <a:pPr>
              <a:buNone/>
            </a:pPr>
            <a:endParaRPr lang="id-ID" sz="2800" dirty="0" smtClean="0"/>
          </a:p>
          <a:p>
            <a:pPr>
              <a:buNone/>
            </a:pPr>
            <a:endParaRPr lang="id-ID" sz="2800" dirty="0" smtClean="0"/>
          </a:p>
          <a:p>
            <a:pPr>
              <a:buNone/>
            </a:pPr>
            <a:endParaRPr lang="id-ID" sz="2800" dirty="0" smtClean="0"/>
          </a:p>
          <a:p>
            <a:pPr>
              <a:buNone/>
            </a:pPr>
            <a:r>
              <a:rPr lang="en-US" sz="2800" dirty="0" err="1" smtClean="0"/>
              <a:t>Maka</a:t>
            </a:r>
            <a:r>
              <a:rPr lang="en-US" sz="2800" dirty="0" smtClean="0"/>
              <a:t> slope </a:t>
            </a:r>
            <a:r>
              <a:rPr lang="en-US" sz="2800" dirty="0" err="1" smtClean="0"/>
              <a:t>untuk</a:t>
            </a:r>
            <a:r>
              <a:rPr lang="en-US" sz="2800" dirty="0" smtClean="0"/>
              <a:t> data </a:t>
            </a:r>
            <a:r>
              <a:rPr lang="en-US" sz="2800" dirty="0" err="1" smtClean="0"/>
              <a:t>di</a:t>
            </a:r>
            <a:r>
              <a:rPr lang="en-US" sz="2800" dirty="0" smtClean="0"/>
              <a:t> </a:t>
            </a:r>
            <a:r>
              <a:rPr lang="en-US" sz="2800" dirty="0" err="1" smtClean="0"/>
              <a:t>atas</a:t>
            </a:r>
            <a:r>
              <a:rPr lang="en-US" sz="2800" dirty="0" smtClean="0"/>
              <a:t>, </a:t>
            </a:r>
            <a:r>
              <a:rPr lang="en-US" sz="2800" dirty="0" err="1" smtClean="0"/>
              <a:t>adalah</a:t>
            </a:r>
            <a:r>
              <a:rPr lang="en-US" sz="2800" dirty="0" smtClean="0"/>
              <a:t>:</a:t>
            </a:r>
            <a:endParaRPr lang="id-ID" sz="2800" dirty="0" smtClean="0"/>
          </a:p>
          <a:p>
            <a:pPr>
              <a:buNone/>
            </a:pPr>
            <a:endParaRPr lang="id-ID" sz="2800" dirty="0"/>
          </a:p>
        </p:txBody>
      </p:sp>
      <p:sp>
        <p:nvSpPr>
          <p:cNvPr id="296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graphicFrame>
        <p:nvGraphicFramePr>
          <p:cNvPr id="29697" name="Object 1"/>
          <p:cNvGraphicFramePr>
            <a:graphicFrameLocks noChangeAspect="1"/>
          </p:cNvGraphicFramePr>
          <p:nvPr/>
        </p:nvGraphicFramePr>
        <p:xfrm>
          <a:off x="1643042" y="2786058"/>
          <a:ext cx="2024078" cy="928694"/>
        </p:xfrm>
        <a:graphic>
          <a:graphicData uri="http://schemas.openxmlformats.org/presentationml/2006/ole">
            <mc:AlternateContent xmlns:mc="http://schemas.openxmlformats.org/markup-compatibility/2006">
              <mc:Choice xmlns:v="urn:schemas-microsoft-com:vml" Requires="v">
                <p:oleObj spid="_x0000_s29736" name="Equation" r:id="rId3" imgW="875920" imgH="406224" progId="Equation.3">
                  <p:embed/>
                </p:oleObj>
              </mc:Choice>
              <mc:Fallback>
                <p:oleObj name="Equation" r:id="rId3" imgW="875920" imgH="406224" progId="Equation.3">
                  <p:embed/>
                  <p:pic>
                    <p:nvPicPr>
                      <p:cNvPr id="0" name="Picture 3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3042" y="2786058"/>
                        <a:ext cx="2024078" cy="92869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970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graphicFrame>
        <p:nvGraphicFramePr>
          <p:cNvPr id="29699" name="Object 3"/>
          <p:cNvGraphicFramePr>
            <a:graphicFrameLocks noChangeAspect="1"/>
          </p:cNvGraphicFramePr>
          <p:nvPr/>
        </p:nvGraphicFramePr>
        <p:xfrm>
          <a:off x="1714480" y="4857759"/>
          <a:ext cx="5357850" cy="956759"/>
        </p:xfrm>
        <a:graphic>
          <a:graphicData uri="http://schemas.openxmlformats.org/presentationml/2006/ole">
            <mc:AlternateContent xmlns:mc="http://schemas.openxmlformats.org/markup-compatibility/2006">
              <mc:Choice xmlns:v="urn:schemas-microsoft-com:vml" Requires="v">
                <p:oleObj spid="_x0000_s29737" name="Equation" r:id="rId5" imgW="2209800" imgH="406400" progId="Equation.3">
                  <p:embed/>
                </p:oleObj>
              </mc:Choice>
              <mc:Fallback>
                <p:oleObj name="Equation" r:id="rId5" imgW="2209800" imgH="406400" progId="Equation.3">
                  <p:embed/>
                  <p:pic>
                    <p:nvPicPr>
                      <p:cNvPr id="0" name="Picture 3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14480" y="4857759"/>
                        <a:ext cx="5357850" cy="9567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Pembahasan</a:t>
            </a:r>
            <a:endParaRPr lang="id-ID" dirty="0"/>
          </a:p>
        </p:txBody>
      </p:sp>
      <p:sp>
        <p:nvSpPr>
          <p:cNvPr id="3" name="Content Placeholder 2"/>
          <p:cNvSpPr>
            <a:spLocks noGrp="1"/>
          </p:cNvSpPr>
          <p:nvPr>
            <p:ph idx="1"/>
          </p:nvPr>
        </p:nvSpPr>
        <p:spPr/>
        <p:txBody>
          <a:bodyPr>
            <a:normAutofit/>
          </a:bodyPr>
          <a:lstStyle/>
          <a:p>
            <a:pPr>
              <a:buNone/>
            </a:pPr>
            <a:r>
              <a:rPr lang="en-US" sz="2800" b="1" dirty="0" err="1" smtClean="0"/>
              <a:t>Langkah</a:t>
            </a:r>
            <a:r>
              <a:rPr lang="en-US" sz="2800" b="1" dirty="0" smtClean="0"/>
              <a:t> 2: </a:t>
            </a:r>
            <a:r>
              <a:rPr lang="en-US" sz="2800" b="1" dirty="0" err="1" smtClean="0"/>
              <a:t>Mencari</a:t>
            </a:r>
            <a:r>
              <a:rPr lang="en-US" sz="2800" b="1" dirty="0" smtClean="0"/>
              <a:t> </a:t>
            </a:r>
            <a:r>
              <a:rPr lang="en-US" sz="2800" b="1" dirty="0" err="1" smtClean="0"/>
              <a:t>nilai</a:t>
            </a:r>
            <a:r>
              <a:rPr lang="en-US" sz="2800" b="1" dirty="0" smtClean="0"/>
              <a:t> a	</a:t>
            </a:r>
            <a:endParaRPr lang="id-ID" sz="2800" dirty="0" smtClean="0"/>
          </a:p>
          <a:p>
            <a:pPr>
              <a:buNone/>
            </a:pPr>
            <a:r>
              <a:rPr lang="en-US" sz="2800" dirty="0" err="1" smtClean="0"/>
              <a:t>Rumus</a:t>
            </a:r>
            <a:r>
              <a:rPr lang="en-US" sz="2800" dirty="0" smtClean="0"/>
              <a:t> </a:t>
            </a:r>
            <a:r>
              <a:rPr lang="en-US" sz="2800" dirty="0" err="1" smtClean="0"/>
              <a:t>untuk</a:t>
            </a:r>
            <a:r>
              <a:rPr lang="en-US" sz="2800" dirty="0" smtClean="0"/>
              <a:t> </a:t>
            </a:r>
            <a:r>
              <a:rPr lang="en-US" sz="2800" dirty="0" err="1" smtClean="0"/>
              <a:t>menghitung</a:t>
            </a:r>
            <a:r>
              <a:rPr lang="en-US" sz="2800" dirty="0" smtClean="0"/>
              <a:t> </a:t>
            </a:r>
            <a:r>
              <a:rPr lang="en-US" sz="2800" dirty="0" err="1" smtClean="0"/>
              <a:t>nilai</a:t>
            </a:r>
            <a:r>
              <a:rPr lang="en-US" sz="2800" dirty="0" smtClean="0"/>
              <a:t> </a:t>
            </a:r>
            <a:r>
              <a:rPr lang="id-ID" sz="2800" dirty="0" smtClean="0"/>
              <a:t>a</a:t>
            </a:r>
            <a:r>
              <a:rPr lang="en-US" sz="2800" dirty="0" smtClean="0"/>
              <a:t> </a:t>
            </a:r>
            <a:r>
              <a:rPr lang="en-US" sz="2800" dirty="0" err="1" smtClean="0"/>
              <a:t>adalah</a:t>
            </a:r>
            <a:r>
              <a:rPr lang="en-US" sz="2800" dirty="0" smtClean="0"/>
              <a:t>:</a:t>
            </a:r>
            <a:endParaRPr lang="id-ID" sz="2800" dirty="0" smtClean="0"/>
          </a:p>
          <a:p>
            <a:pPr>
              <a:buNone/>
            </a:pPr>
            <a:endParaRPr lang="id-ID" sz="2800" dirty="0"/>
          </a:p>
        </p:txBody>
      </p:sp>
      <p:sp>
        <p:nvSpPr>
          <p:cNvPr id="3072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graphicFrame>
        <p:nvGraphicFramePr>
          <p:cNvPr id="30721" name="Object 1"/>
          <p:cNvGraphicFramePr>
            <a:graphicFrameLocks noChangeAspect="1"/>
          </p:cNvGraphicFramePr>
          <p:nvPr/>
        </p:nvGraphicFramePr>
        <p:xfrm>
          <a:off x="1760272" y="2714620"/>
          <a:ext cx="2928958" cy="945569"/>
        </p:xfrm>
        <a:graphic>
          <a:graphicData uri="http://schemas.openxmlformats.org/presentationml/2006/ole">
            <mc:AlternateContent xmlns:mc="http://schemas.openxmlformats.org/markup-compatibility/2006">
              <mc:Choice xmlns:v="urn:schemas-microsoft-com:vml" Requires="v">
                <p:oleObj spid="_x0000_s30781" name="Equation" r:id="rId3" imgW="1307532" imgH="431613" progId="Equation.3">
                  <p:embed/>
                </p:oleObj>
              </mc:Choice>
              <mc:Fallback>
                <p:oleObj name="Equation" r:id="rId3" imgW="1307532" imgH="431613" progId="Equation.3">
                  <p:embed/>
                  <p:pic>
                    <p:nvPicPr>
                      <p:cNvPr id="0" name="Picture 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0272" y="2714620"/>
                        <a:ext cx="2928958" cy="94556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23" name="Rectangle 3"/>
          <p:cNvSpPr>
            <a:spLocks noChangeArrowheads="1"/>
          </p:cNvSpPr>
          <p:nvPr/>
        </p:nvSpPr>
        <p:spPr bwMode="auto">
          <a:xfrm>
            <a:off x="0" y="3905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30725"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graphicFrame>
        <p:nvGraphicFramePr>
          <p:cNvPr id="30724" name="Object 4"/>
          <p:cNvGraphicFramePr>
            <a:graphicFrameLocks noChangeAspect="1"/>
          </p:cNvGraphicFramePr>
          <p:nvPr/>
        </p:nvGraphicFramePr>
        <p:xfrm>
          <a:off x="1572704" y="3857627"/>
          <a:ext cx="3000396" cy="863423"/>
        </p:xfrm>
        <a:graphic>
          <a:graphicData uri="http://schemas.openxmlformats.org/presentationml/2006/ole">
            <mc:AlternateContent xmlns:mc="http://schemas.openxmlformats.org/markup-compatibility/2006">
              <mc:Choice xmlns:v="urn:schemas-microsoft-com:vml" Requires="v">
                <p:oleObj spid="_x0000_s30782" name="Equation" r:id="rId5" imgW="1383699" imgH="406224" progId="Equation.3">
                  <p:embed/>
                </p:oleObj>
              </mc:Choice>
              <mc:Fallback>
                <p:oleObj name="Equation" r:id="rId5" imgW="1383699" imgH="406224" progId="Equation.3">
                  <p:embed/>
                  <p:pic>
                    <p:nvPicPr>
                      <p:cNvPr id="0" name="Picture 5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72704" y="3857627"/>
                        <a:ext cx="3000396" cy="86342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27"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graphicFrame>
        <p:nvGraphicFramePr>
          <p:cNvPr id="30726" name="Object 6"/>
          <p:cNvGraphicFramePr>
            <a:graphicFrameLocks noChangeAspect="1"/>
          </p:cNvGraphicFramePr>
          <p:nvPr/>
        </p:nvGraphicFramePr>
        <p:xfrm>
          <a:off x="1952240" y="5048630"/>
          <a:ext cx="2428892" cy="877100"/>
        </p:xfrm>
        <a:graphic>
          <a:graphicData uri="http://schemas.openxmlformats.org/presentationml/2006/ole">
            <mc:AlternateContent xmlns:mc="http://schemas.openxmlformats.org/markup-compatibility/2006">
              <mc:Choice xmlns:v="urn:schemas-microsoft-com:vml" Requires="v">
                <p:oleObj spid="_x0000_s30783" name="Equation" r:id="rId7" imgW="1117115" imgH="406224" progId="Equation.3">
                  <p:embed/>
                </p:oleObj>
              </mc:Choice>
              <mc:Fallback>
                <p:oleObj name="Equation" r:id="rId7" imgW="1117115" imgH="406224" progId="Equation.3">
                  <p:embed/>
                  <p:pic>
                    <p:nvPicPr>
                      <p:cNvPr id="0" name="Picture 6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52240" y="5048630"/>
                        <a:ext cx="2428892" cy="877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Pembahasan</a:t>
            </a:r>
            <a:endParaRPr lang="id-ID" dirty="0"/>
          </a:p>
        </p:txBody>
      </p:sp>
      <p:sp>
        <p:nvSpPr>
          <p:cNvPr id="3" name="Content Placeholder 2"/>
          <p:cNvSpPr>
            <a:spLocks noGrp="1"/>
          </p:cNvSpPr>
          <p:nvPr>
            <p:ph idx="1"/>
          </p:nvPr>
        </p:nvSpPr>
        <p:spPr>
          <a:xfrm>
            <a:off x="1435608" y="1447800"/>
            <a:ext cx="7498080" cy="5410200"/>
          </a:xfrm>
        </p:spPr>
        <p:txBody>
          <a:bodyPr>
            <a:normAutofit fontScale="92500" lnSpcReduction="10000"/>
          </a:bodyPr>
          <a:lstStyle/>
          <a:p>
            <a:pPr>
              <a:buNone/>
              <a:tabLst>
                <a:tab pos="2063750" algn="l"/>
              </a:tabLst>
            </a:pPr>
            <a:r>
              <a:rPr lang="en-US" dirty="0" smtClean="0"/>
              <a:t>25P – 2000</a:t>
            </a:r>
            <a:r>
              <a:rPr lang="id-ID" dirty="0" smtClean="0"/>
              <a:t>	</a:t>
            </a:r>
            <a:r>
              <a:rPr lang="en-US" dirty="0" smtClean="0"/>
              <a:t>= 40Q – 1000</a:t>
            </a:r>
            <a:endParaRPr lang="id-ID" dirty="0" smtClean="0"/>
          </a:p>
          <a:p>
            <a:pPr>
              <a:buNone/>
              <a:tabLst>
                <a:tab pos="2063750" algn="l"/>
              </a:tabLst>
            </a:pPr>
            <a:r>
              <a:rPr lang="id-ID" dirty="0" smtClean="0"/>
              <a:t>           </a:t>
            </a:r>
            <a:r>
              <a:rPr lang="en-US" dirty="0" smtClean="0"/>
              <a:t>25P</a:t>
            </a:r>
            <a:r>
              <a:rPr lang="id-ID" dirty="0" smtClean="0"/>
              <a:t>	</a:t>
            </a:r>
            <a:r>
              <a:rPr lang="en-US" dirty="0" smtClean="0"/>
              <a:t>= 40Q – 1000 + 2000</a:t>
            </a:r>
            <a:endParaRPr lang="id-ID" dirty="0" smtClean="0"/>
          </a:p>
          <a:p>
            <a:pPr>
              <a:buNone/>
              <a:tabLst>
                <a:tab pos="2063750" algn="l"/>
              </a:tabLst>
            </a:pPr>
            <a:r>
              <a:rPr lang="id-ID" dirty="0" smtClean="0"/>
              <a:t>           </a:t>
            </a:r>
            <a:r>
              <a:rPr lang="en-US" dirty="0" smtClean="0"/>
              <a:t>25P </a:t>
            </a:r>
            <a:r>
              <a:rPr lang="id-ID" dirty="0" smtClean="0"/>
              <a:t>	</a:t>
            </a:r>
            <a:r>
              <a:rPr lang="en-US" dirty="0" smtClean="0"/>
              <a:t>= 40Q + 1000</a:t>
            </a:r>
            <a:endParaRPr lang="id-ID" dirty="0" smtClean="0"/>
          </a:p>
          <a:p>
            <a:pPr>
              <a:buNone/>
              <a:tabLst>
                <a:tab pos="2063750" algn="l"/>
              </a:tabLst>
            </a:pPr>
            <a:r>
              <a:rPr lang="id-ID" dirty="0" smtClean="0"/>
              <a:t>              </a:t>
            </a:r>
            <a:r>
              <a:rPr lang="en-US" dirty="0" smtClean="0"/>
              <a:t>P </a:t>
            </a:r>
            <a:r>
              <a:rPr lang="id-ID" dirty="0" smtClean="0"/>
              <a:t>	</a:t>
            </a:r>
            <a:r>
              <a:rPr lang="en-US" dirty="0" smtClean="0"/>
              <a:t>= 1,6Q + 40</a:t>
            </a:r>
            <a:endParaRPr lang="id-ID" dirty="0" smtClean="0"/>
          </a:p>
          <a:p>
            <a:pPr>
              <a:buNone/>
              <a:tabLst>
                <a:tab pos="2063750" algn="l"/>
              </a:tabLst>
            </a:pPr>
            <a:r>
              <a:rPr lang="id-ID" dirty="0" smtClean="0"/>
              <a:t>        </a:t>
            </a:r>
            <a:r>
              <a:rPr lang="en-US" dirty="0" smtClean="0"/>
              <a:t>-1,6Q </a:t>
            </a:r>
            <a:r>
              <a:rPr lang="id-ID" dirty="0" smtClean="0"/>
              <a:t>	</a:t>
            </a:r>
            <a:r>
              <a:rPr lang="en-US" dirty="0" smtClean="0"/>
              <a:t>= -P + 40</a:t>
            </a:r>
            <a:endParaRPr lang="id-ID" dirty="0" smtClean="0"/>
          </a:p>
          <a:p>
            <a:pPr>
              <a:buNone/>
              <a:tabLst>
                <a:tab pos="2063750" algn="l"/>
              </a:tabLst>
            </a:pPr>
            <a:r>
              <a:rPr lang="id-ID" dirty="0" smtClean="0"/>
              <a:t>              </a:t>
            </a:r>
            <a:r>
              <a:rPr lang="en-US" dirty="0" smtClean="0"/>
              <a:t>Q</a:t>
            </a:r>
            <a:r>
              <a:rPr lang="id-ID" dirty="0" smtClean="0"/>
              <a:t>	</a:t>
            </a:r>
            <a:r>
              <a:rPr lang="en-US" dirty="0" smtClean="0"/>
              <a:t>= 0,625P – 25</a:t>
            </a:r>
            <a:endParaRPr lang="id-ID" dirty="0" smtClean="0"/>
          </a:p>
          <a:p>
            <a:pPr>
              <a:buNone/>
              <a:tabLst>
                <a:tab pos="2063750" algn="l"/>
              </a:tabLst>
            </a:pPr>
            <a:r>
              <a:rPr lang="id-ID" b="1" dirty="0" smtClean="0"/>
              <a:t>     </a:t>
            </a:r>
            <a:r>
              <a:rPr lang="en-US" b="1" dirty="0" err="1" smtClean="0"/>
              <a:t>atau</a:t>
            </a:r>
            <a:r>
              <a:rPr lang="en-US" dirty="0" smtClean="0"/>
              <a:t>  Q</a:t>
            </a:r>
            <a:r>
              <a:rPr lang="id-ID" dirty="0" smtClean="0"/>
              <a:t>	</a:t>
            </a:r>
            <a:r>
              <a:rPr lang="en-US" dirty="0" smtClean="0"/>
              <a:t>= - 25 + 0,625 P</a:t>
            </a:r>
            <a:endParaRPr lang="id-ID" dirty="0" smtClean="0"/>
          </a:p>
          <a:p>
            <a:pPr marL="93663" indent="-11113">
              <a:buNone/>
              <a:tabLst>
                <a:tab pos="2063750" algn="l"/>
              </a:tabLst>
            </a:pPr>
            <a:r>
              <a:rPr lang="en-US" dirty="0" err="1" smtClean="0"/>
              <a:t>Intepretasi</a:t>
            </a:r>
            <a:r>
              <a:rPr lang="en-US" dirty="0" smtClean="0"/>
              <a:t> </a:t>
            </a:r>
            <a:r>
              <a:rPr lang="en-US" dirty="0" err="1" smtClean="0"/>
              <a:t>dari</a:t>
            </a:r>
            <a:r>
              <a:rPr lang="en-US" dirty="0" smtClean="0"/>
              <a:t> </a:t>
            </a:r>
            <a:r>
              <a:rPr lang="en-US" dirty="0" err="1" smtClean="0"/>
              <a:t>fungsi</a:t>
            </a:r>
            <a:r>
              <a:rPr lang="en-US" dirty="0" smtClean="0"/>
              <a:t> </a:t>
            </a:r>
            <a:r>
              <a:rPr lang="en-US" dirty="0" err="1" smtClean="0"/>
              <a:t>penawaran</a:t>
            </a:r>
            <a:r>
              <a:rPr lang="en-US" dirty="0" smtClean="0"/>
              <a:t> </a:t>
            </a:r>
            <a:r>
              <a:rPr lang="en-US" dirty="0" err="1" smtClean="0"/>
              <a:t>tersebut</a:t>
            </a:r>
            <a:r>
              <a:rPr lang="en-US" dirty="0" smtClean="0"/>
              <a:t> </a:t>
            </a:r>
            <a:r>
              <a:rPr lang="en-US" dirty="0" err="1" smtClean="0"/>
              <a:t>adalah</a:t>
            </a:r>
            <a:r>
              <a:rPr lang="en-US" dirty="0" smtClean="0"/>
              <a:t> </a:t>
            </a:r>
            <a:r>
              <a:rPr lang="en-US" dirty="0" err="1" smtClean="0"/>
              <a:t>perubahan</a:t>
            </a:r>
            <a:r>
              <a:rPr lang="en-US" dirty="0" smtClean="0"/>
              <a:t> </a:t>
            </a:r>
            <a:r>
              <a:rPr lang="en-US" dirty="0" err="1" smtClean="0"/>
              <a:t>peningkatan</a:t>
            </a:r>
            <a:r>
              <a:rPr lang="en-US" dirty="0" smtClean="0"/>
              <a:t> </a:t>
            </a:r>
            <a:r>
              <a:rPr lang="en-US" dirty="0" err="1" smtClean="0"/>
              <a:t>harga</a:t>
            </a:r>
            <a:r>
              <a:rPr lang="en-US" dirty="0" smtClean="0"/>
              <a:t> </a:t>
            </a:r>
            <a:r>
              <a:rPr lang="en-US" dirty="0" err="1" smtClean="0"/>
              <a:t>sebesar</a:t>
            </a:r>
            <a:r>
              <a:rPr lang="en-US" dirty="0" smtClean="0"/>
              <a:t> 0,625, </a:t>
            </a:r>
            <a:r>
              <a:rPr lang="en-US" dirty="0" err="1" smtClean="0"/>
              <a:t>akan</a:t>
            </a:r>
            <a:r>
              <a:rPr lang="en-US" dirty="0" smtClean="0"/>
              <a:t> </a:t>
            </a:r>
            <a:r>
              <a:rPr lang="en-US" dirty="0" err="1" smtClean="0"/>
              <a:t>menyebabkan</a:t>
            </a:r>
            <a:r>
              <a:rPr lang="en-US" dirty="0" smtClean="0"/>
              <a:t> </a:t>
            </a:r>
            <a:r>
              <a:rPr lang="en-US" dirty="0" err="1" smtClean="0"/>
              <a:t>perubahan</a:t>
            </a:r>
            <a:r>
              <a:rPr lang="en-US" dirty="0" smtClean="0"/>
              <a:t> </a:t>
            </a:r>
            <a:r>
              <a:rPr lang="en-US" dirty="0" err="1" smtClean="0"/>
              <a:t>peningkatan</a:t>
            </a:r>
            <a:r>
              <a:rPr lang="en-US" dirty="0" smtClean="0"/>
              <a:t> </a:t>
            </a:r>
            <a:r>
              <a:rPr lang="en-US" dirty="0" err="1" smtClean="0"/>
              <a:t>jumlah</a:t>
            </a:r>
            <a:r>
              <a:rPr lang="en-US" dirty="0" smtClean="0"/>
              <a:t> </a:t>
            </a:r>
            <a:r>
              <a:rPr lang="en-US" dirty="0" err="1" smtClean="0"/>
              <a:t>penawaran</a:t>
            </a:r>
            <a:r>
              <a:rPr lang="en-US" dirty="0" smtClean="0"/>
              <a:t> </a:t>
            </a:r>
            <a:r>
              <a:rPr lang="en-US" dirty="0" err="1" smtClean="0"/>
              <a:t>sebesar</a:t>
            </a:r>
            <a:r>
              <a:rPr lang="en-US" dirty="0" smtClean="0"/>
              <a:t> 0,625.</a:t>
            </a:r>
            <a:endParaRPr lang="id-ID"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Kurva</a:t>
            </a:r>
            <a:r>
              <a:rPr lang="en-US" dirty="0" smtClean="0"/>
              <a:t> </a:t>
            </a:r>
            <a:r>
              <a:rPr lang="id-ID" dirty="0" smtClean="0"/>
              <a:t>penawaran</a:t>
            </a:r>
            <a:endParaRPr lang="id-ID" dirty="0"/>
          </a:p>
        </p:txBody>
      </p:sp>
      <p:pic>
        <p:nvPicPr>
          <p:cNvPr id="31746" name="Picture 2"/>
          <p:cNvPicPr>
            <a:picLocks noChangeAspect="1" noChangeArrowheads="1"/>
          </p:cNvPicPr>
          <p:nvPr/>
        </p:nvPicPr>
        <p:blipFill>
          <a:blip r:embed="rId2"/>
          <a:srcRect/>
          <a:stretch>
            <a:fillRect/>
          </a:stretch>
        </p:blipFill>
        <p:spPr bwMode="auto">
          <a:xfrm>
            <a:off x="2285984" y="1357298"/>
            <a:ext cx="5429288" cy="524489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r>
              <a:rPr lang="id-ID" dirty="0" smtClean="0"/>
              <a:t>D = DEMAND = PERMINTAAN</a:t>
            </a:r>
          </a:p>
          <a:p>
            <a:r>
              <a:rPr lang="id-ID" dirty="0" smtClean="0"/>
              <a:t>S = Supply = Penawaran</a:t>
            </a:r>
          </a:p>
          <a:p>
            <a:r>
              <a:rPr lang="id-ID" dirty="0" smtClean="0"/>
              <a:t>P = price = harga</a:t>
            </a:r>
          </a:p>
          <a:p>
            <a:r>
              <a:rPr lang="id-ID" dirty="0" smtClean="0"/>
              <a:t>Q = quantity = jumlah barang</a:t>
            </a:r>
          </a:p>
          <a:p>
            <a:r>
              <a:rPr lang="id-ID" dirty="0" smtClean="0"/>
              <a:t>I = Income = pendapatan</a:t>
            </a:r>
            <a:endParaRPr lang="id-ID" dirty="0"/>
          </a:p>
        </p:txBody>
      </p:sp>
    </p:spTree>
    <p:extLst>
      <p:ext uri="{BB962C8B-B14F-4D97-AF65-F5344CB8AC3E}">
        <p14:creationId xmlns:p14="http://schemas.microsoft.com/office/powerpoint/2010/main" val="15659848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dirty="0" smtClean="0"/>
              <a:t>Pergeseran kurva penawaran</a:t>
            </a:r>
            <a:endParaRPr lang="id-ID" dirty="0"/>
          </a:p>
        </p:txBody>
      </p:sp>
      <p:sp>
        <p:nvSpPr>
          <p:cNvPr id="3" name="Content Placeholder 2"/>
          <p:cNvSpPr>
            <a:spLocks noGrp="1"/>
          </p:cNvSpPr>
          <p:nvPr>
            <p:ph idx="1"/>
          </p:nvPr>
        </p:nvSpPr>
        <p:spPr/>
        <p:txBody>
          <a:bodyPr>
            <a:normAutofit fontScale="85000" lnSpcReduction="10000"/>
          </a:bodyPr>
          <a:lstStyle/>
          <a:p>
            <a:pPr>
              <a:buNone/>
              <a:tabLst>
                <a:tab pos="352425" algn="l"/>
                <a:tab pos="727075" algn="l"/>
              </a:tabLst>
            </a:pPr>
            <a:r>
              <a:rPr lang="id-ID" dirty="0" smtClean="0"/>
              <a:t>1.		Perubahan harga produk</a:t>
            </a:r>
          </a:p>
          <a:p>
            <a:pPr>
              <a:buNone/>
              <a:tabLst>
                <a:tab pos="352425" algn="l"/>
                <a:tab pos="727075" algn="l"/>
              </a:tabLst>
            </a:pPr>
            <a:r>
              <a:rPr lang="id-ID" dirty="0" smtClean="0"/>
              <a:t>	Terdapat dua kondisi yang menyebabkan perubahan kurva permintaan yang disebabkan karena adanya perubahan harga produk, yaitu:</a:t>
            </a:r>
          </a:p>
          <a:p>
            <a:pPr>
              <a:buNone/>
              <a:tabLst>
                <a:tab pos="352425" algn="l"/>
                <a:tab pos="727075" algn="l"/>
              </a:tabLst>
            </a:pPr>
            <a:r>
              <a:rPr lang="id-ID" dirty="0" smtClean="0"/>
              <a:t>	a)	Jika harga suatu produk mengalami peningkatan, 	maka kurva penawaran akan bergeser ke arah 	kanan dikarenakan jumlah penawaran produk 	tersebut bertambah.</a:t>
            </a:r>
          </a:p>
          <a:p>
            <a:pPr>
              <a:buNone/>
              <a:tabLst>
                <a:tab pos="352425" algn="l"/>
                <a:tab pos="727075" algn="l"/>
              </a:tabLst>
            </a:pPr>
            <a:r>
              <a:rPr lang="id-ID" dirty="0" smtClean="0"/>
              <a:t>	b)	Jika harga suatu produk mengalami penurunan, 	maka kurva penawaran akan bergeser ke arah 	kiri dikarenakan jumlah penawaran produk 	tersebut berkurang.</a:t>
            </a:r>
            <a:endParaRPr lang="id-ID"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Pergeseran kurva penawaran</a:t>
            </a:r>
            <a:endParaRPr lang="id-ID" dirty="0"/>
          </a:p>
        </p:txBody>
      </p:sp>
      <p:sp>
        <p:nvSpPr>
          <p:cNvPr id="3" name="Content Placeholder 2"/>
          <p:cNvSpPr>
            <a:spLocks noGrp="1"/>
          </p:cNvSpPr>
          <p:nvPr>
            <p:ph idx="1"/>
          </p:nvPr>
        </p:nvSpPr>
        <p:spPr/>
        <p:txBody>
          <a:bodyPr>
            <a:normAutofit fontScale="85000" lnSpcReduction="10000"/>
          </a:bodyPr>
          <a:lstStyle/>
          <a:p>
            <a:pPr>
              <a:buNone/>
              <a:tabLst>
                <a:tab pos="352425" algn="l"/>
                <a:tab pos="727075" algn="l"/>
              </a:tabLst>
            </a:pPr>
            <a:r>
              <a:rPr lang="id-ID" dirty="0" smtClean="0"/>
              <a:t>2.		Perubahan biaya produksi</a:t>
            </a:r>
          </a:p>
          <a:p>
            <a:pPr>
              <a:buNone/>
              <a:tabLst>
                <a:tab pos="352425" algn="l"/>
                <a:tab pos="727075" algn="l"/>
              </a:tabLst>
            </a:pPr>
            <a:r>
              <a:rPr lang="id-ID" dirty="0" smtClean="0"/>
              <a:t>	Terdapat dua kondisi yang menyebabkan perubahan kurva penawaran yang disebabkan karena adanya perubahan biaya produksi, yaitu:</a:t>
            </a:r>
          </a:p>
          <a:p>
            <a:pPr>
              <a:buNone/>
              <a:tabLst>
                <a:tab pos="352425" algn="l"/>
                <a:tab pos="727075" algn="l"/>
              </a:tabLst>
            </a:pPr>
            <a:r>
              <a:rPr lang="id-ID" dirty="0" smtClean="0"/>
              <a:t>	a)	Jika biaya produksi mengalami peningkatan, 	maka kurva penawaran akan bergeser ke arah 	kiri dikarenakan jumlah penawaran produk 	tersebut berkurang.</a:t>
            </a:r>
          </a:p>
          <a:p>
            <a:pPr>
              <a:buNone/>
              <a:tabLst>
                <a:tab pos="352425" algn="l"/>
                <a:tab pos="727075" algn="l"/>
              </a:tabLst>
            </a:pPr>
            <a:r>
              <a:rPr lang="id-ID" dirty="0" smtClean="0"/>
              <a:t>	b)	Jika biaya produksi mengalami penurunan, maka 	kurva penawaran akan bergeser ke arah kanan 	dikarenakan jumlah penawaran produk tersebut 	bertambah.</a:t>
            </a:r>
            <a:endParaRPr lang="id-ID"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Pergeseran kurva penawaran karena perubahan biaya produksi</a:t>
            </a:r>
            <a:endParaRPr lang="id-ID" dirty="0"/>
          </a:p>
        </p:txBody>
      </p:sp>
      <p:pic>
        <p:nvPicPr>
          <p:cNvPr id="32770" name="Picture 2"/>
          <p:cNvPicPr>
            <a:picLocks noChangeAspect="1" noChangeArrowheads="1"/>
          </p:cNvPicPr>
          <p:nvPr/>
        </p:nvPicPr>
        <p:blipFill>
          <a:blip r:embed="rId2"/>
          <a:srcRect/>
          <a:stretch>
            <a:fillRect/>
          </a:stretch>
        </p:blipFill>
        <p:spPr bwMode="auto">
          <a:xfrm>
            <a:off x="1571604" y="1857364"/>
            <a:ext cx="6929486" cy="466967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HARGA KESEIMBANGAN PASAR</a:t>
            </a:r>
            <a:endParaRPr lang="id-ID" dirty="0"/>
          </a:p>
        </p:txBody>
      </p:sp>
      <p:sp>
        <p:nvSpPr>
          <p:cNvPr id="3" name="Content Placeholder 2"/>
          <p:cNvSpPr>
            <a:spLocks noGrp="1"/>
          </p:cNvSpPr>
          <p:nvPr>
            <p:ph idx="1"/>
          </p:nvPr>
        </p:nvSpPr>
        <p:spPr/>
        <p:txBody>
          <a:bodyPr/>
          <a:lstStyle/>
          <a:p>
            <a:r>
              <a:rPr lang="en-US" dirty="0" err="1" smtClean="0"/>
              <a:t>Harga</a:t>
            </a:r>
            <a:r>
              <a:rPr lang="en-US" dirty="0" smtClean="0"/>
              <a:t> </a:t>
            </a:r>
            <a:r>
              <a:rPr lang="en-US" dirty="0" err="1" smtClean="0"/>
              <a:t>suatu</a:t>
            </a:r>
            <a:r>
              <a:rPr lang="en-US" dirty="0" smtClean="0"/>
              <a:t> </a:t>
            </a:r>
            <a:r>
              <a:rPr lang="en-US" dirty="0" err="1" smtClean="0"/>
              <a:t>barang</a:t>
            </a:r>
            <a:r>
              <a:rPr lang="en-US" dirty="0" smtClean="0"/>
              <a:t> yang </a:t>
            </a:r>
            <a:r>
              <a:rPr lang="en-US" dirty="0" err="1" smtClean="0"/>
              <a:t>diperjual-belikan</a:t>
            </a:r>
            <a:r>
              <a:rPr lang="en-US" dirty="0" smtClean="0"/>
              <a:t> </a:t>
            </a:r>
            <a:r>
              <a:rPr lang="en-US" dirty="0" err="1" smtClean="0"/>
              <a:t>dipasar</a:t>
            </a:r>
            <a:r>
              <a:rPr lang="en-US" dirty="0" smtClean="0"/>
              <a:t> </a:t>
            </a:r>
            <a:r>
              <a:rPr lang="en-US" dirty="0" err="1" smtClean="0"/>
              <a:t>akan</a:t>
            </a:r>
            <a:r>
              <a:rPr lang="en-US" dirty="0" smtClean="0"/>
              <a:t> </a:t>
            </a:r>
            <a:r>
              <a:rPr lang="en-US" dirty="0" err="1" smtClean="0"/>
              <a:t>ditentukan</a:t>
            </a:r>
            <a:r>
              <a:rPr lang="en-US" dirty="0" smtClean="0"/>
              <a:t> </a:t>
            </a:r>
            <a:r>
              <a:rPr lang="en-US" dirty="0" err="1" smtClean="0"/>
              <a:t>oleh</a:t>
            </a:r>
            <a:r>
              <a:rPr lang="en-US" dirty="0" smtClean="0"/>
              <a:t> </a:t>
            </a:r>
            <a:r>
              <a:rPr lang="en-US" dirty="0" err="1" smtClean="0"/>
              <a:t>permintaan</a:t>
            </a:r>
            <a:r>
              <a:rPr lang="en-US" dirty="0" smtClean="0"/>
              <a:t> </a:t>
            </a:r>
            <a:r>
              <a:rPr lang="en-US" dirty="0" err="1" smtClean="0"/>
              <a:t>dan</a:t>
            </a:r>
            <a:r>
              <a:rPr lang="en-US" dirty="0" smtClean="0"/>
              <a:t> </a:t>
            </a:r>
            <a:r>
              <a:rPr lang="en-US" dirty="0" err="1" smtClean="0"/>
              <a:t>penawaran</a:t>
            </a:r>
            <a:r>
              <a:rPr lang="en-US" dirty="0" smtClean="0"/>
              <a:t>. </a:t>
            </a:r>
            <a:endParaRPr lang="id-ID" dirty="0" smtClean="0"/>
          </a:p>
          <a:p>
            <a:r>
              <a:rPr lang="en-US" dirty="0" err="1" smtClean="0"/>
              <a:t>Keadaan</a:t>
            </a:r>
            <a:r>
              <a:rPr lang="en-US" dirty="0" smtClean="0"/>
              <a:t> </a:t>
            </a:r>
            <a:r>
              <a:rPr lang="id-ID" dirty="0" smtClean="0"/>
              <a:t>harga suatu produk </a:t>
            </a:r>
            <a:r>
              <a:rPr lang="en-US" dirty="0" err="1" smtClean="0"/>
              <a:t>di</a:t>
            </a:r>
            <a:r>
              <a:rPr lang="en-US" dirty="0" smtClean="0"/>
              <a:t> </a:t>
            </a:r>
            <a:r>
              <a:rPr lang="en-US" dirty="0" err="1" smtClean="0"/>
              <a:t>pasar</a:t>
            </a:r>
            <a:r>
              <a:rPr lang="en-US" dirty="0" smtClean="0"/>
              <a:t> </a:t>
            </a:r>
            <a:r>
              <a:rPr lang="id-ID" dirty="0" smtClean="0"/>
              <a:t>telah terjadi </a:t>
            </a:r>
            <a:r>
              <a:rPr lang="en-US" dirty="0" err="1" smtClean="0"/>
              <a:t>keseimbangan</a:t>
            </a:r>
            <a:r>
              <a:rPr lang="en-US" dirty="0" smtClean="0"/>
              <a:t> </a:t>
            </a:r>
            <a:r>
              <a:rPr lang="id-ID" dirty="0" smtClean="0"/>
              <a:t>jika jumlah penawaran dari produsen (penjual) sama dengan permintaan dari masyarakat.</a:t>
            </a:r>
            <a:endParaRPr lang="id-ID"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Penentuan</a:t>
            </a:r>
            <a:r>
              <a:rPr lang="en-US" dirty="0" smtClean="0"/>
              <a:t> </a:t>
            </a:r>
            <a:r>
              <a:rPr lang="en-US" dirty="0" err="1" smtClean="0"/>
              <a:t>Harga</a:t>
            </a:r>
            <a:r>
              <a:rPr lang="en-US" dirty="0" smtClean="0"/>
              <a:t> </a:t>
            </a:r>
            <a:r>
              <a:rPr lang="en-US" dirty="0" err="1" smtClean="0"/>
              <a:t>Keseimbangan</a:t>
            </a:r>
            <a:r>
              <a:rPr lang="en-US" dirty="0" smtClean="0"/>
              <a:t> </a:t>
            </a:r>
            <a:r>
              <a:rPr lang="en-US" dirty="0" err="1" smtClean="0"/>
              <a:t>Pasar</a:t>
            </a:r>
            <a:endParaRPr lang="id-ID"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1.	</a:t>
            </a:r>
            <a:r>
              <a:rPr lang="en-US" dirty="0" err="1" smtClean="0"/>
              <a:t>Kelebihan</a:t>
            </a:r>
            <a:r>
              <a:rPr lang="en-US" dirty="0" smtClean="0"/>
              <a:t> </a:t>
            </a:r>
            <a:r>
              <a:rPr lang="en-US" dirty="0" err="1" smtClean="0"/>
              <a:t>permintaan</a:t>
            </a:r>
            <a:endParaRPr lang="id-ID" dirty="0" smtClean="0"/>
          </a:p>
          <a:p>
            <a:pPr>
              <a:buNone/>
            </a:pPr>
            <a:r>
              <a:rPr lang="id-ID" dirty="0" smtClean="0"/>
              <a:t>	Pada kondisi ini, jumlah permintaan masyarakat atas suatu produk telah melebihi jumlah produk yang ditawarkan oleh produsen (penjual).</a:t>
            </a:r>
          </a:p>
          <a:p>
            <a:pPr>
              <a:buNone/>
            </a:pPr>
            <a:r>
              <a:rPr lang="en-US" dirty="0" smtClean="0"/>
              <a:t>2.	</a:t>
            </a:r>
            <a:r>
              <a:rPr lang="en-US" dirty="0" err="1" smtClean="0"/>
              <a:t>Keseimbangan</a:t>
            </a:r>
            <a:endParaRPr lang="id-ID" dirty="0" smtClean="0"/>
          </a:p>
          <a:p>
            <a:pPr>
              <a:buNone/>
            </a:pPr>
            <a:r>
              <a:rPr lang="id-ID" dirty="0" smtClean="0"/>
              <a:t>	Pada kondisi ini, jumlah permintaan masyarakat atas suatu produk adalah sama dengan jumlah produk yang ditawarkan oleh produsen (penjual).</a:t>
            </a:r>
          </a:p>
          <a:p>
            <a:pPr>
              <a:buNone/>
            </a:pPr>
            <a:r>
              <a:rPr lang="en-US" dirty="0" smtClean="0"/>
              <a:t>3.	</a:t>
            </a:r>
            <a:r>
              <a:rPr lang="en-US" dirty="0" err="1" smtClean="0"/>
              <a:t>Kelebihan</a:t>
            </a:r>
            <a:r>
              <a:rPr lang="en-US" dirty="0" smtClean="0"/>
              <a:t> </a:t>
            </a:r>
            <a:r>
              <a:rPr lang="en-US" dirty="0" err="1" smtClean="0"/>
              <a:t>penawaran</a:t>
            </a:r>
            <a:endParaRPr lang="id-ID" dirty="0" smtClean="0"/>
          </a:p>
          <a:p>
            <a:pPr>
              <a:buNone/>
            </a:pPr>
            <a:r>
              <a:rPr lang="id-ID" dirty="0" smtClean="0"/>
              <a:t>	Pada kondisi ini, jumlah produk yang ditawarkan oleh produsen (penjual) telah melebihi jumlah permintaan masyarakat atas suatu produk.</a:t>
            </a:r>
            <a:endParaRPr lang="id-ID"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Metode penentuan harga keseimbangan pasar</a:t>
            </a:r>
            <a:endParaRPr lang="id-ID" dirty="0"/>
          </a:p>
        </p:txBody>
      </p:sp>
      <p:sp>
        <p:nvSpPr>
          <p:cNvPr id="3" name="Content Placeholder 2"/>
          <p:cNvSpPr>
            <a:spLocks noGrp="1"/>
          </p:cNvSpPr>
          <p:nvPr>
            <p:ph idx="1"/>
          </p:nvPr>
        </p:nvSpPr>
        <p:spPr/>
        <p:txBody>
          <a:bodyPr>
            <a:normAutofit/>
          </a:bodyPr>
          <a:lstStyle/>
          <a:p>
            <a:pPr marL="93663" indent="-11113">
              <a:buNone/>
            </a:pPr>
            <a:r>
              <a:rPr lang="en-US" sz="3000" dirty="0" err="1" smtClean="0"/>
              <a:t>Untuk</a:t>
            </a:r>
            <a:r>
              <a:rPr lang="en-US" sz="3000" dirty="0" smtClean="0"/>
              <a:t> </a:t>
            </a:r>
            <a:r>
              <a:rPr lang="en-US" sz="3000" dirty="0" err="1" smtClean="0"/>
              <a:t>menentukan</a:t>
            </a:r>
            <a:r>
              <a:rPr lang="en-US" sz="3000" dirty="0" smtClean="0"/>
              <a:t> </a:t>
            </a:r>
            <a:r>
              <a:rPr lang="en-US" sz="3000" dirty="0" err="1" smtClean="0"/>
              <a:t>harga</a:t>
            </a:r>
            <a:r>
              <a:rPr lang="en-US" sz="3000" dirty="0" smtClean="0"/>
              <a:t> </a:t>
            </a:r>
            <a:r>
              <a:rPr lang="en-US" sz="3000" dirty="0" err="1" smtClean="0"/>
              <a:t>keseimbangan</a:t>
            </a:r>
            <a:r>
              <a:rPr lang="en-US" sz="3000" dirty="0" smtClean="0"/>
              <a:t> </a:t>
            </a:r>
            <a:r>
              <a:rPr lang="en-US" sz="3000" dirty="0" err="1" smtClean="0"/>
              <a:t>pasar</a:t>
            </a:r>
            <a:r>
              <a:rPr lang="en-US" sz="3000" dirty="0" smtClean="0"/>
              <a:t>, </a:t>
            </a:r>
            <a:r>
              <a:rPr lang="en-US" sz="3000" dirty="0" err="1" smtClean="0"/>
              <a:t>dapat</a:t>
            </a:r>
            <a:r>
              <a:rPr lang="en-US" sz="3000" dirty="0" smtClean="0"/>
              <a:t> </a:t>
            </a:r>
            <a:r>
              <a:rPr lang="en-US" sz="3000" dirty="0" err="1" smtClean="0"/>
              <a:t>digunakan</a:t>
            </a:r>
            <a:r>
              <a:rPr lang="en-US" sz="3000" dirty="0" smtClean="0"/>
              <a:t> </a:t>
            </a:r>
            <a:r>
              <a:rPr lang="en-US" sz="3000" dirty="0" err="1" smtClean="0"/>
              <a:t>beberapa</a:t>
            </a:r>
            <a:r>
              <a:rPr lang="en-US" sz="3000" dirty="0" smtClean="0"/>
              <a:t> </a:t>
            </a:r>
            <a:r>
              <a:rPr lang="en-US" sz="3000" dirty="0" err="1" smtClean="0"/>
              <a:t>metode</a:t>
            </a:r>
            <a:r>
              <a:rPr lang="en-US" sz="3000" dirty="0" smtClean="0"/>
              <a:t>, </a:t>
            </a:r>
            <a:r>
              <a:rPr lang="en-US" sz="3000" dirty="0" err="1" smtClean="0"/>
              <a:t>antara</a:t>
            </a:r>
            <a:r>
              <a:rPr lang="en-US" sz="3000" dirty="0" smtClean="0"/>
              <a:t> lain:</a:t>
            </a:r>
            <a:endParaRPr lang="id-ID" sz="3000" dirty="0" smtClean="0"/>
          </a:p>
          <a:p>
            <a:pPr marL="93663" indent="-11113">
              <a:buNone/>
            </a:pPr>
            <a:r>
              <a:rPr lang="en-US" sz="2800" dirty="0" smtClean="0"/>
              <a:t>1. </a:t>
            </a:r>
            <a:r>
              <a:rPr lang="en-US" sz="2800" dirty="0" err="1" smtClean="0"/>
              <a:t>Pendekatan</a:t>
            </a:r>
            <a:r>
              <a:rPr lang="en-US" sz="2800" dirty="0" smtClean="0"/>
              <a:t> </a:t>
            </a:r>
            <a:r>
              <a:rPr lang="en-US" sz="2800" dirty="0" err="1" smtClean="0"/>
              <a:t>tabel</a:t>
            </a:r>
            <a:endParaRPr lang="id-ID" sz="2800" dirty="0" smtClean="0"/>
          </a:p>
          <a:p>
            <a:pPr marL="93663" indent="-11113">
              <a:buNone/>
            </a:pPr>
            <a:r>
              <a:rPr lang="id-ID" sz="2800" dirty="0" smtClean="0"/>
              <a:t>2. </a:t>
            </a:r>
            <a:r>
              <a:rPr lang="en-US" sz="2800" dirty="0" err="1" smtClean="0"/>
              <a:t>Pendekatan</a:t>
            </a:r>
            <a:r>
              <a:rPr lang="en-US" sz="2800" dirty="0" smtClean="0"/>
              <a:t> </a:t>
            </a:r>
            <a:r>
              <a:rPr lang="en-US" sz="2800" dirty="0" err="1" smtClean="0"/>
              <a:t>matematis</a:t>
            </a:r>
            <a:endParaRPr lang="id-ID" sz="2800" dirty="0" smtClean="0"/>
          </a:p>
          <a:p>
            <a:pPr marL="93663" indent="-11113">
              <a:buNone/>
            </a:pPr>
            <a:r>
              <a:rPr lang="id-ID" sz="2800" dirty="0" smtClean="0"/>
              <a:t>3. Pendekekatan kurva keseimbangan harga</a:t>
            </a:r>
            <a:endParaRPr lang="id-ID" sz="30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err="1" smtClean="0"/>
              <a:t>Pendekatan</a:t>
            </a:r>
            <a:r>
              <a:rPr lang="en-US" sz="4400" dirty="0" smtClean="0"/>
              <a:t> </a:t>
            </a:r>
            <a:r>
              <a:rPr lang="en-US" sz="4400" dirty="0" err="1" smtClean="0"/>
              <a:t>tabel</a:t>
            </a:r>
            <a:endParaRPr lang="id-ID" dirty="0"/>
          </a:p>
        </p:txBody>
      </p:sp>
      <p:graphicFrame>
        <p:nvGraphicFramePr>
          <p:cNvPr id="4" name="Content Placeholder 3"/>
          <p:cNvGraphicFramePr>
            <a:graphicFrameLocks noGrp="1"/>
          </p:cNvGraphicFramePr>
          <p:nvPr>
            <p:ph idx="1"/>
          </p:nvPr>
        </p:nvGraphicFramePr>
        <p:xfrm>
          <a:off x="952140" y="2071678"/>
          <a:ext cx="8001024" cy="3364992"/>
        </p:xfrm>
        <a:graphic>
          <a:graphicData uri="http://schemas.openxmlformats.org/drawingml/2006/table">
            <a:tbl>
              <a:tblPr/>
              <a:tblGrid>
                <a:gridCol w="1414793">
                  <a:extLst>
                    <a:ext uri="{9D8B030D-6E8A-4147-A177-3AD203B41FA5}">
                      <a16:colId xmlns:a16="http://schemas.microsoft.com/office/drawing/2014/main" val="20000"/>
                    </a:ext>
                  </a:extLst>
                </a:gridCol>
                <a:gridCol w="1936032">
                  <a:extLst>
                    <a:ext uri="{9D8B030D-6E8A-4147-A177-3AD203B41FA5}">
                      <a16:colId xmlns:a16="http://schemas.microsoft.com/office/drawing/2014/main" val="20001"/>
                    </a:ext>
                  </a:extLst>
                </a:gridCol>
                <a:gridCol w="1934790">
                  <a:extLst>
                    <a:ext uri="{9D8B030D-6E8A-4147-A177-3AD203B41FA5}">
                      <a16:colId xmlns:a16="http://schemas.microsoft.com/office/drawing/2014/main" val="20002"/>
                    </a:ext>
                  </a:extLst>
                </a:gridCol>
                <a:gridCol w="2715409">
                  <a:extLst>
                    <a:ext uri="{9D8B030D-6E8A-4147-A177-3AD203B41FA5}">
                      <a16:colId xmlns:a16="http://schemas.microsoft.com/office/drawing/2014/main" val="20003"/>
                    </a:ext>
                  </a:extLst>
                </a:gridCol>
              </a:tblGrid>
              <a:tr h="375050">
                <a:tc>
                  <a:txBody>
                    <a:bodyPr/>
                    <a:lstStyle/>
                    <a:p>
                      <a:pPr algn="ctr">
                        <a:lnSpc>
                          <a:spcPct val="115000"/>
                        </a:lnSpc>
                        <a:spcAft>
                          <a:spcPts val="0"/>
                        </a:spcAft>
                      </a:pPr>
                      <a:r>
                        <a:rPr lang="en-US" sz="2400" dirty="0" err="1">
                          <a:latin typeface="Verdana"/>
                          <a:ea typeface="Calibri"/>
                          <a:cs typeface="Arial"/>
                        </a:rPr>
                        <a:t>Harga</a:t>
                      </a:r>
                      <a:endParaRPr lang="id-ID"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400">
                          <a:latin typeface="Verdana"/>
                          <a:ea typeface="Calibri"/>
                          <a:cs typeface="Arial"/>
                        </a:rPr>
                        <a:t>Permintaan</a:t>
                      </a:r>
                      <a:endParaRPr lang="id-ID" sz="2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400">
                          <a:latin typeface="Verdana"/>
                          <a:ea typeface="Calibri"/>
                          <a:cs typeface="Arial"/>
                        </a:rPr>
                        <a:t>Penawaran</a:t>
                      </a:r>
                      <a:endParaRPr lang="id-ID" sz="2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2400">
                        <a:latin typeface="Verdana"/>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75050">
                <a:tc>
                  <a:txBody>
                    <a:bodyPr/>
                    <a:lstStyle/>
                    <a:p>
                      <a:pPr algn="ctr">
                        <a:lnSpc>
                          <a:spcPct val="115000"/>
                        </a:lnSpc>
                        <a:spcAft>
                          <a:spcPts val="0"/>
                        </a:spcAft>
                      </a:pPr>
                      <a:r>
                        <a:rPr lang="en-US" sz="2400">
                          <a:latin typeface="Verdana"/>
                          <a:ea typeface="Calibri"/>
                          <a:cs typeface="Arial"/>
                        </a:rPr>
                        <a:t>1.000</a:t>
                      </a:r>
                      <a:endParaRPr lang="id-ID" sz="2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400">
                          <a:latin typeface="Verdana"/>
                          <a:ea typeface="Calibri"/>
                          <a:cs typeface="Arial"/>
                        </a:rPr>
                        <a:t>500</a:t>
                      </a:r>
                      <a:endParaRPr lang="id-ID" sz="2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400">
                          <a:latin typeface="Verdana"/>
                          <a:ea typeface="Calibri"/>
                          <a:cs typeface="Arial"/>
                        </a:rPr>
                        <a:t>350</a:t>
                      </a:r>
                      <a:endParaRPr lang="id-ID" sz="2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en-US" sz="2400" dirty="0" err="1">
                          <a:latin typeface="Verdana"/>
                          <a:ea typeface="Calibri"/>
                          <a:cs typeface="Arial"/>
                        </a:rPr>
                        <a:t>Kelebihan</a:t>
                      </a:r>
                      <a:r>
                        <a:rPr lang="en-US" sz="2400" dirty="0">
                          <a:latin typeface="Verdana"/>
                          <a:ea typeface="Calibri"/>
                          <a:cs typeface="Arial"/>
                        </a:rPr>
                        <a:t> </a:t>
                      </a:r>
                      <a:r>
                        <a:rPr lang="en-US" sz="2400" dirty="0" err="1">
                          <a:latin typeface="Verdana"/>
                          <a:ea typeface="Calibri"/>
                          <a:cs typeface="Arial"/>
                        </a:rPr>
                        <a:t>permintaan</a:t>
                      </a:r>
                      <a:endParaRPr lang="id-ID"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75050">
                <a:tc>
                  <a:txBody>
                    <a:bodyPr/>
                    <a:lstStyle/>
                    <a:p>
                      <a:pPr algn="ctr">
                        <a:lnSpc>
                          <a:spcPct val="115000"/>
                        </a:lnSpc>
                        <a:spcAft>
                          <a:spcPts val="0"/>
                        </a:spcAft>
                      </a:pPr>
                      <a:r>
                        <a:rPr lang="en-US" sz="2400">
                          <a:latin typeface="Verdana"/>
                          <a:ea typeface="Calibri"/>
                          <a:cs typeface="Arial"/>
                        </a:rPr>
                        <a:t>2.000</a:t>
                      </a:r>
                      <a:endParaRPr lang="id-ID" sz="2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400">
                          <a:latin typeface="Verdana"/>
                          <a:ea typeface="Calibri"/>
                          <a:cs typeface="Arial"/>
                        </a:rPr>
                        <a:t>450</a:t>
                      </a:r>
                      <a:endParaRPr lang="id-ID" sz="2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400">
                          <a:latin typeface="Verdana"/>
                          <a:ea typeface="Calibri"/>
                          <a:cs typeface="Arial"/>
                        </a:rPr>
                        <a:t>375</a:t>
                      </a:r>
                      <a:endParaRPr lang="id-ID" sz="2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id-ID"/>
                    </a:p>
                  </a:txBody>
                  <a:tcPr/>
                </a:tc>
                <a:extLst>
                  <a:ext uri="{0D108BD9-81ED-4DB2-BD59-A6C34878D82A}">
                    <a16:rowId xmlns:a16="http://schemas.microsoft.com/office/drawing/2014/main" val="10002"/>
                  </a:ext>
                </a:extLst>
              </a:tr>
              <a:tr h="375050">
                <a:tc>
                  <a:txBody>
                    <a:bodyPr/>
                    <a:lstStyle/>
                    <a:p>
                      <a:pPr algn="ctr">
                        <a:lnSpc>
                          <a:spcPct val="115000"/>
                        </a:lnSpc>
                        <a:spcAft>
                          <a:spcPts val="0"/>
                        </a:spcAft>
                      </a:pPr>
                      <a:r>
                        <a:rPr lang="en-US" sz="2400">
                          <a:latin typeface="Verdana"/>
                          <a:ea typeface="Calibri"/>
                          <a:cs typeface="Arial"/>
                        </a:rPr>
                        <a:t>3.000</a:t>
                      </a:r>
                      <a:endParaRPr lang="id-ID" sz="2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ct val="115000"/>
                        </a:lnSpc>
                        <a:spcAft>
                          <a:spcPts val="0"/>
                        </a:spcAft>
                      </a:pPr>
                      <a:r>
                        <a:rPr lang="en-US" sz="2400">
                          <a:latin typeface="Verdana"/>
                          <a:ea typeface="Calibri"/>
                          <a:cs typeface="Arial"/>
                        </a:rPr>
                        <a:t>400</a:t>
                      </a:r>
                      <a:endParaRPr lang="id-ID" sz="2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ct val="115000"/>
                        </a:lnSpc>
                        <a:spcAft>
                          <a:spcPts val="0"/>
                        </a:spcAft>
                      </a:pPr>
                      <a:r>
                        <a:rPr lang="en-US" sz="2400" dirty="0">
                          <a:latin typeface="Verdana"/>
                          <a:ea typeface="Calibri"/>
                          <a:cs typeface="Arial"/>
                        </a:rPr>
                        <a:t>400</a:t>
                      </a:r>
                      <a:endParaRPr lang="id-ID"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ct val="115000"/>
                        </a:lnSpc>
                        <a:spcAft>
                          <a:spcPts val="0"/>
                        </a:spcAft>
                      </a:pPr>
                      <a:r>
                        <a:rPr lang="en-US" sz="2400" b="1">
                          <a:latin typeface="Verdana"/>
                          <a:ea typeface="Calibri"/>
                          <a:cs typeface="Arial"/>
                        </a:rPr>
                        <a:t>Keseimbangan</a:t>
                      </a:r>
                      <a:endParaRPr lang="id-ID" sz="2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10003"/>
                  </a:ext>
                </a:extLst>
              </a:tr>
              <a:tr h="375050">
                <a:tc>
                  <a:txBody>
                    <a:bodyPr/>
                    <a:lstStyle/>
                    <a:p>
                      <a:pPr algn="ctr">
                        <a:lnSpc>
                          <a:spcPct val="115000"/>
                        </a:lnSpc>
                        <a:spcAft>
                          <a:spcPts val="0"/>
                        </a:spcAft>
                      </a:pPr>
                      <a:r>
                        <a:rPr lang="en-US" sz="2400">
                          <a:latin typeface="Verdana"/>
                          <a:ea typeface="Calibri"/>
                          <a:cs typeface="Arial"/>
                        </a:rPr>
                        <a:t>4.000</a:t>
                      </a:r>
                      <a:endParaRPr lang="id-ID" sz="2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400">
                          <a:latin typeface="Verdana"/>
                          <a:ea typeface="Calibri"/>
                          <a:cs typeface="Arial"/>
                        </a:rPr>
                        <a:t>350</a:t>
                      </a:r>
                      <a:endParaRPr lang="id-ID" sz="2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400">
                          <a:latin typeface="Verdana"/>
                          <a:ea typeface="Calibri"/>
                          <a:cs typeface="Arial"/>
                        </a:rPr>
                        <a:t>425</a:t>
                      </a:r>
                      <a:endParaRPr lang="id-ID" sz="2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a:lnSpc>
                          <a:spcPct val="115000"/>
                        </a:lnSpc>
                        <a:spcAft>
                          <a:spcPts val="0"/>
                        </a:spcAft>
                      </a:pPr>
                      <a:endParaRPr lang="en-US" sz="2400">
                        <a:latin typeface="Verdana"/>
                        <a:ea typeface="Calibri"/>
                        <a:cs typeface="Arial"/>
                      </a:endParaRPr>
                    </a:p>
                    <a:p>
                      <a:pPr algn="ctr">
                        <a:lnSpc>
                          <a:spcPct val="115000"/>
                        </a:lnSpc>
                        <a:spcAft>
                          <a:spcPts val="0"/>
                        </a:spcAft>
                      </a:pPr>
                      <a:r>
                        <a:rPr lang="en-US" sz="2400">
                          <a:latin typeface="Verdana"/>
                          <a:ea typeface="Calibri"/>
                          <a:cs typeface="Arial"/>
                        </a:rPr>
                        <a:t>Kelebihan penawaran</a:t>
                      </a:r>
                      <a:endParaRPr lang="id-ID" sz="2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75050">
                <a:tc>
                  <a:txBody>
                    <a:bodyPr/>
                    <a:lstStyle/>
                    <a:p>
                      <a:pPr algn="ctr">
                        <a:lnSpc>
                          <a:spcPct val="115000"/>
                        </a:lnSpc>
                        <a:spcAft>
                          <a:spcPts val="0"/>
                        </a:spcAft>
                      </a:pPr>
                      <a:r>
                        <a:rPr lang="en-US" sz="2400">
                          <a:latin typeface="Verdana"/>
                          <a:ea typeface="Calibri"/>
                          <a:cs typeface="Arial"/>
                        </a:rPr>
                        <a:t>5.000</a:t>
                      </a:r>
                      <a:endParaRPr lang="id-ID" sz="2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400">
                          <a:latin typeface="Verdana"/>
                          <a:ea typeface="Calibri"/>
                          <a:cs typeface="Arial"/>
                        </a:rPr>
                        <a:t>300</a:t>
                      </a:r>
                      <a:endParaRPr lang="id-ID" sz="2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400">
                          <a:latin typeface="Verdana"/>
                          <a:ea typeface="Calibri"/>
                          <a:cs typeface="Arial"/>
                        </a:rPr>
                        <a:t>450</a:t>
                      </a:r>
                      <a:endParaRPr lang="id-ID" sz="2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id-ID"/>
                    </a:p>
                  </a:txBody>
                  <a:tcPr/>
                </a:tc>
                <a:extLst>
                  <a:ext uri="{0D108BD9-81ED-4DB2-BD59-A6C34878D82A}">
                    <a16:rowId xmlns:a16="http://schemas.microsoft.com/office/drawing/2014/main" val="10005"/>
                  </a:ext>
                </a:extLst>
              </a:tr>
              <a:tr h="375050">
                <a:tc>
                  <a:txBody>
                    <a:bodyPr/>
                    <a:lstStyle/>
                    <a:p>
                      <a:pPr algn="ctr">
                        <a:lnSpc>
                          <a:spcPct val="115000"/>
                        </a:lnSpc>
                        <a:spcAft>
                          <a:spcPts val="0"/>
                        </a:spcAft>
                      </a:pPr>
                      <a:r>
                        <a:rPr lang="en-US" sz="2400">
                          <a:latin typeface="Verdana"/>
                          <a:ea typeface="Calibri"/>
                          <a:cs typeface="Arial"/>
                        </a:rPr>
                        <a:t>6.000</a:t>
                      </a:r>
                      <a:endParaRPr lang="id-ID" sz="2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400">
                          <a:latin typeface="Verdana"/>
                          <a:ea typeface="Calibri"/>
                          <a:cs typeface="Arial"/>
                        </a:rPr>
                        <a:t>250</a:t>
                      </a:r>
                      <a:endParaRPr lang="id-ID" sz="2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400">
                          <a:latin typeface="Verdana"/>
                          <a:ea typeface="Calibri"/>
                          <a:cs typeface="Arial"/>
                        </a:rPr>
                        <a:t>475</a:t>
                      </a:r>
                      <a:endParaRPr lang="id-ID" sz="2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id-ID"/>
                    </a:p>
                  </a:txBody>
                  <a:tcPr/>
                </a:tc>
                <a:extLst>
                  <a:ext uri="{0D108BD9-81ED-4DB2-BD59-A6C34878D82A}">
                    <a16:rowId xmlns:a16="http://schemas.microsoft.com/office/drawing/2014/main" val="10006"/>
                  </a:ext>
                </a:extLst>
              </a:tr>
              <a:tr h="375050">
                <a:tc>
                  <a:txBody>
                    <a:bodyPr/>
                    <a:lstStyle/>
                    <a:p>
                      <a:pPr algn="ctr">
                        <a:lnSpc>
                          <a:spcPct val="115000"/>
                        </a:lnSpc>
                        <a:spcAft>
                          <a:spcPts val="0"/>
                        </a:spcAft>
                      </a:pPr>
                      <a:r>
                        <a:rPr lang="en-US" sz="2400">
                          <a:latin typeface="Verdana"/>
                          <a:ea typeface="Calibri"/>
                          <a:cs typeface="Arial"/>
                        </a:rPr>
                        <a:t>7.000</a:t>
                      </a:r>
                      <a:endParaRPr lang="id-ID" sz="2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400">
                          <a:latin typeface="Verdana"/>
                          <a:ea typeface="Calibri"/>
                          <a:cs typeface="Arial"/>
                        </a:rPr>
                        <a:t>200</a:t>
                      </a:r>
                      <a:endParaRPr lang="id-ID" sz="2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400" dirty="0">
                          <a:latin typeface="Verdana"/>
                          <a:ea typeface="Calibri"/>
                          <a:cs typeface="Arial"/>
                        </a:rPr>
                        <a:t>500</a:t>
                      </a:r>
                      <a:endParaRPr lang="id-ID"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id-ID"/>
                    </a:p>
                  </a:txBody>
                  <a:tcPr/>
                </a:tc>
                <a:extLst>
                  <a:ext uri="{0D108BD9-81ED-4DB2-BD59-A6C34878D82A}">
                    <a16:rowId xmlns:a16="http://schemas.microsoft.com/office/drawing/2014/main" val="10007"/>
                  </a:ext>
                </a:extLst>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err="1" smtClean="0"/>
              <a:t>Pendekatan</a:t>
            </a:r>
            <a:r>
              <a:rPr lang="en-US" sz="4400" dirty="0" smtClean="0"/>
              <a:t> </a:t>
            </a:r>
            <a:r>
              <a:rPr lang="en-US" sz="4400" dirty="0" err="1" smtClean="0"/>
              <a:t>matematis</a:t>
            </a:r>
            <a:endParaRPr lang="id-ID" dirty="0"/>
          </a:p>
        </p:txBody>
      </p:sp>
      <p:sp>
        <p:nvSpPr>
          <p:cNvPr id="3" name="Content Placeholder 2"/>
          <p:cNvSpPr>
            <a:spLocks noGrp="1"/>
          </p:cNvSpPr>
          <p:nvPr>
            <p:ph idx="1"/>
          </p:nvPr>
        </p:nvSpPr>
        <p:spPr/>
        <p:txBody>
          <a:bodyPr>
            <a:normAutofit/>
          </a:bodyPr>
          <a:lstStyle/>
          <a:p>
            <a:pPr defTabSz="796925">
              <a:buNone/>
            </a:pPr>
            <a:r>
              <a:rPr lang="en-US" sz="2800" dirty="0" err="1" smtClean="0"/>
              <a:t>Diketahui</a:t>
            </a:r>
            <a:r>
              <a:rPr lang="en-US" sz="2800" dirty="0" smtClean="0"/>
              <a:t>:</a:t>
            </a:r>
            <a:r>
              <a:rPr lang="id-ID" sz="2800" dirty="0" smtClean="0"/>
              <a:t>	1. </a:t>
            </a:r>
            <a:r>
              <a:rPr lang="en-US" sz="2800" dirty="0" err="1" smtClean="0"/>
              <a:t>Permintaan</a:t>
            </a:r>
            <a:r>
              <a:rPr lang="en-US" sz="2800" dirty="0" smtClean="0"/>
              <a:t> : </a:t>
            </a:r>
            <a:r>
              <a:rPr lang="en-US" sz="2800" dirty="0" err="1" smtClean="0"/>
              <a:t>Qd</a:t>
            </a:r>
            <a:r>
              <a:rPr lang="en-US" sz="2800" dirty="0" smtClean="0"/>
              <a:t> = 1.200 – 25P</a:t>
            </a:r>
            <a:endParaRPr lang="id-ID" sz="2800" dirty="0" smtClean="0"/>
          </a:p>
          <a:p>
            <a:pPr defTabSz="820738">
              <a:buNone/>
            </a:pPr>
            <a:r>
              <a:rPr lang="id-ID" sz="2800" dirty="0" smtClean="0"/>
              <a:t>			2. </a:t>
            </a:r>
            <a:r>
              <a:rPr lang="en-US" sz="2800" dirty="0" err="1" smtClean="0"/>
              <a:t>Penawaran</a:t>
            </a:r>
            <a:r>
              <a:rPr lang="en-US" sz="2800" dirty="0" smtClean="0"/>
              <a:t> : Qs = - 30 + 5P</a:t>
            </a:r>
            <a:endParaRPr lang="id-ID" sz="2800" dirty="0" smtClean="0"/>
          </a:p>
          <a:p>
            <a:pPr defTabSz="796925">
              <a:buNone/>
            </a:pPr>
            <a:r>
              <a:rPr lang="en-US" sz="2800" dirty="0" err="1" smtClean="0"/>
              <a:t>Hitung</a:t>
            </a:r>
            <a:r>
              <a:rPr lang="en-US" sz="2800" dirty="0" smtClean="0"/>
              <a:t>:</a:t>
            </a:r>
            <a:r>
              <a:rPr lang="id-ID" sz="2800" dirty="0" smtClean="0"/>
              <a:t> </a:t>
            </a:r>
            <a:r>
              <a:rPr lang="en-US" sz="2800" dirty="0" err="1" smtClean="0"/>
              <a:t>Harga</a:t>
            </a:r>
            <a:r>
              <a:rPr lang="en-US" sz="2800" dirty="0" smtClean="0"/>
              <a:t> </a:t>
            </a:r>
            <a:r>
              <a:rPr lang="en-US" sz="2800" dirty="0" err="1" smtClean="0"/>
              <a:t>keseimbangan</a:t>
            </a:r>
            <a:r>
              <a:rPr lang="en-US" sz="2800" dirty="0" smtClean="0"/>
              <a:t> </a:t>
            </a:r>
            <a:r>
              <a:rPr lang="en-US" sz="2800" dirty="0" err="1" smtClean="0"/>
              <a:t>pasar</a:t>
            </a:r>
            <a:endParaRPr lang="id-ID" sz="2800" dirty="0" smtClean="0"/>
          </a:p>
          <a:p>
            <a:pPr defTabSz="796925">
              <a:buNone/>
            </a:pPr>
            <a:r>
              <a:rPr lang="id-ID" sz="2800" dirty="0" smtClean="0"/>
              <a:t>Pembahasan:</a:t>
            </a:r>
          </a:p>
          <a:p>
            <a:pPr>
              <a:buNone/>
              <a:tabLst>
                <a:tab pos="2601913" algn="l"/>
              </a:tabLst>
            </a:pPr>
            <a:r>
              <a:rPr lang="id-ID" sz="2800" dirty="0" smtClean="0"/>
              <a:t>                   </a:t>
            </a:r>
            <a:endParaRPr lang="id-ID" sz="28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err="1" smtClean="0"/>
              <a:t>Pendekatan</a:t>
            </a:r>
            <a:r>
              <a:rPr lang="en-US" sz="4000" dirty="0" smtClean="0"/>
              <a:t> </a:t>
            </a:r>
            <a:r>
              <a:rPr lang="en-US" sz="4000" dirty="0" err="1" smtClean="0"/>
              <a:t>matematis</a:t>
            </a:r>
            <a:endParaRPr lang="id-ID" dirty="0"/>
          </a:p>
        </p:txBody>
      </p:sp>
      <p:sp>
        <p:nvSpPr>
          <p:cNvPr id="3" name="Content Placeholder 2"/>
          <p:cNvSpPr>
            <a:spLocks noGrp="1"/>
          </p:cNvSpPr>
          <p:nvPr>
            <p:ph idx="1"/>
          </p:nvPr>
        </p:nvSpPr>
        <p:spPr/>
        <p:txBody>
          <a:bodyPr>
            <a:normAutofit/>
          </a:bodyPr>
          <a:lstStyle/>
          <a:p>
            <a:pPr>
              <a:buNone/>
            </a:pPr>
            <a:r>
              <a:rPr lang="id-ID" sz="2800" dirty="0" smtClean="0"/>
              <a:t>Pembuktian</a:t>
            </a:r>
          </a:p>
          <a:p>
            <a:pPr>
              <a:buNone/>
              <a:tabLst>
                <a:tab pos="633413" algn="l"/>
              </a:tabLst>
            </a:pPr>
            <a:r>
              <a:rPr lang="en-US" sz="2800" dirty="0" err="1" smtClean="0"/>
              <a:t>Qd</a:t>
            </a:r>
            <a:r>
              <a:rPr lang="en-US" sz="2800" dirty="0" smtClean="0"/>
              <a:t> = 1.200 – 25P</a:t>
            </a:r>
            <a:endParaRPr lang="id-ID" sz="2800" dirty="0" smtClean="0"/>
          </a:p>
          <a:p>
            <a:pPr>
              <a:buNone/>
              <a:tabLst>
                <a:tab pos="633413" algn="l"/>
              </a:tabLst>
            </a:pPr>
            <a:r>
              <a:rPr lang="en-US" sz="2800" dirty="0" smtClean="0"/>
              <a:t>     </a:t>
            </a:r>
            <a:r>
              <a:rPr lang="id-ID" sz="2800" dirty="0" smtClean="0"/>
              <a:t>	</a:t>
            </a:r>
            <a:r>
              <a:rPr lang="en-US" sz="2800" dirty="0" smtClean="0"/>
              <a:t>= 1.200 – 25 (41)</a:t>
            </a:r>
            <a:endParaRPr lang="id-ID" sz="2800" dirty="0" smtClean="0"/>
          </a:p>
          <a:p>
            <a:pPr>
              <a:buNone/>
              <a:tabLst>
                <a:tab pos="633413" algn="l"/>
              </a:tabLst>
            </a:pPr>
            <a:r>
              <a:rPr lang="en-US" sz="2800" dirty="0" smtClean="0"/>
              <a:t>     </a:t>
            </a:r>
            <a:r>
              <a:rPr lang="id-ID" sz="2800" dirty="0" smtClean="0"/>
              <a:t>	</a:t>
            </a:r>
            <a:r>
              <a:rPr lang="en-US" sz="2800" dirty="0" smtClean="0"/>
              <a:t>= 1.200 – 1.025</a:t>
            </a:r>
            <a:endParaRPr lang="id-ID" sz="2800" dirty="0" smtClean="0"/>
          </a:p>
          <a:p>
            <a:pPr>
              <a:buNone/>
              <a:tabLst>
                <a:tab pos="633413" algn="l"/>
              </a:tabLst>
            </a:pPr>
            <a:r>
              <a:rPr lang="en-US" sz="2800" dirty="0" smtClean="0"/>
              <a:t>	</a:t>
            </a:r>
            <a:r>
              <a:rPr lang="id-ID" sz="2800" dirty="0" smtClean="0"/>
              <a:t>	</a:t>
            </a:r>
            <a:r>
              <a:rPr lang="en-US" sz="2800" dirty="0" smtClean="0"/>
              <a:t>= 175</a:t>
            </a:r>
            <a:endParaRPr lang="id-ID" sz="2800" dirty="0" smtClean="0"/>
          </a:p>
          <a:p>
            <a:pPr>
              <a:buNone/>
              <a:tabLst>
                <a:tab pos="633413" algn="l"/>
              </a:tabLst>
            </a:pPr>
            <a:r>
              <a:rPr lang="en-US" sz="2800" dirty="0" smtClean="0"/>
              <a:t>Qs 	= - 30 + 5P</a:t>
            </a:r>
            <a:endParaRPr lang="id-ID" sz="2800" dirty="0" smtClean="0"/>
          </a:p>
          <a:p>
            <a:pPr>
              <a:buNone/>
              <a:tabLst>
                <a:tab pos="633413" algn="l"/>
              </a:tabLst>
            </a:pPr>
            <a:r>
              <a:rPr lang="en-US" sz="2800" dirty="0" smtClean="0"/>
              <a:t>     	= - 30 + 5 (41)</a:t>
            </a:r>
            <a:endParaRPr lang="id-ID" sz="2800" dirty="0" smtClean="0"/>
          </a:p>
          <a:p>
            <a:pPr>
              <a:buNone/>
              <a:tabLst>
                <a:tab pos="633413" algn="l"/>
              </a:tabLst>
            </a:pPr>
            <a:r>
              <a:rPr lang="en-US" sz="2800" dirty="0" smtClean="0"/>
              <a:t>	</a:t>
            </a:r>
            <a:r>
              <a:rPr lang="id-ID" sz="2800" dirty="0" smtClean="0"/>
              <a:t>	</a:t>
            </a:r>
            <a:r>
              <a:rPr lang="en-US" sz="2800" dirty="0" smtClean="0"/>
              <a:t>= - 30 + 205</a:t>
            </a:r>
            <a:endParaRPr lang="id-ID" sz="2800" dirty="0" smtClean="0"/>
          </a:p>
          <a:p>
            <a:pPr>
              <a:buNone/>
              <a:tabLst>
                <a:tab pos="633413" algn="l"/>
              </a:tabLst>
            </a:pPr>
            <a:r>
              <a:rPr lang="en-US" sz="2800" dirty="0" smtClean="0"/>
              <a:t>	</a:t>
            </a:r>
            <a:r>
              <a:rPr lang="id-ID" sz="2800" dirty="0" smtClean="0"/>
              <a:t>	</a:t>
            </a:r>
            <a:r>
              <a:rPr lang="en-US" sz="2800" dirty="0" smtClean="0"/>
              <a:t>= 175</a:t>
            </a:r>
            <a:endParaRPr lang="id-ID" sz="28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Kurva fungsi keseimbangan harga</a:t>
            </a:r>
            <a:endParaRPr lang="id-ID" dirty="0"/>
          </a:p>
        </p:txBody>
      </p:sp>
      <p:pic>
        <p:nvPicPr>
          <p:cNvPr id="40962" name="Picture 2"/>
          <p:cNvPicPr>
            <a:picLocks noChangeAspect="1" noChangeArrowheads="1"/>
          </p:cNvPicPr>
          <p:nvPr/>
        </p:nvPicPr>
        <p:blipFill>
          <a:blip r:embed="rId2"/>
          <a:srcRect/>
          <a:stretch>
            <a:fillRect/>
          </a:stretch>
        </p:blipFill>
        <p:spPr bwMode="auto">
          <a:xfrm>
            <a:off x="1576872" y="1548165"/>
            <a:ext cx="6923118" cy="502377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pPr algn="l"/>
            <a:r>
              <a:rPr lang="id-ID" sz="2400" smtClean="0"/>
              <a:t>a. Buatlah tabel harga permintaan dan penawarannya!</a:t>
            </a:r>
            <a:br>
              <a:rPr lang="id-ID" sz="2400" smtClean="0"/>
            </a:br>
            <a:r>
              <a:rPr lang="id-ID" sz="2400" smtClean="0"/>
              <a:t>b. Pada jumlah permintaan dan penawaran ke berapa    harga pasar terbentuk?</a:t>
            </a:r>
            <a:endParaRPr lang="id-ID" sz="2400"/>
          </a:p>
        </p:txBody>
      </p:sp>
      <p:sp>
        <p:nvSpPr>
          <p:cNvPr id="5" name="Text Placeholder 4"/>
          <p:cNvSpPr>
            <a:spLocks noGrp="1"/>
          </p:cNvSpPr>
          <p:nvPr>
            <p:ph type="body" idx="1"/>
          </p:nvPr>
        </p:nvSpPr>
        <p:spPr/>
        <p:txBody>
          <a:bodyPr/>
          <a:lstStyle/>
          <a:p>
            <a:endParaRPr lang="id-ID"/>
          </a:p>
        </p:txBody>
      </p:sp>
      <p:sp>
        <p:nvSpPr>
          <p:cNvPr id="7" name="Text Placeholder 6"/>
          <p:cNvSpPr>
            <a:spLocks noGrp="1"/>
          </p:cNvSpPr>
          <p:nvPr>
            <p:ph type="body" sz="half" idx="3"/>
          </p:nvPr>
        </p:nvSpPr>
        <p:spPr/>
        <p:txBody>
          <a:bodyPr/>
          <a:lstStyle/>
          <a:p>
            <a:endParaRPr lang="id-ID"/>
          </a:p>
        </p:txBody>
      </p:sp>
      <p:sp>
        <p:nvSpPr>
          <p:cNvPr id="6" name="Content Placeholder 5"/>
          <p:cNvSpPr>
            <a:spLocks noGrp="1"/>
          </p:cNvSpPr>
          <p:nvPr>
            <p:ph sz="quarter" idx="2"/>
          </p:nvPr>
        </p:nvSpPr>
        <p:spPr/>
        <p:txBody>
          <a:bodyPr/>
          <a:lstStyle/>
          <a:p>
            <a:endParaRPr lang="id-ID"/>
          </a:p>
        </p:txBody>
      </p:sp>
      <p:sp>
        <p:nvSpPr>
          <p:cNvPr id="8" name="Content Placeholder 7"/>
          <p:cNvSpPr>
            <a:spLocks noGrp="1"/>
          </p:cNvSpPr>
          <p:nvPr>
            <p:ph sz="quarter" idx="4"/>
          </p:nvPr>
        </p:nvSpPr>
        <p:spPr/>
        <p:txBody>
          <a:bodyPr/>
          <a:lstStyle/>
          <a:p>
            <a:endParaRPr lang="id-ID"/>
          </a:p>
        </p:txBody>
      </p:sp>
      <p:pic>
        <p:nvPicPr>
          <p:cNvPr id="31746" name="Picture 2" descr="C:\Users\RKSMP00\Documents\ips kelas 7 gmbar\pasar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28600"/>
            <a:ext cx="8305800" cy="4376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71992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id-ID" sz="2400"/>
              <a:t>a. Buatlah tabel harga permintaan dan penawarannya!</a:t>
            </a:r>
            <a:br>
              <a:rPr lang="id-ID" sz="2400"/>
            </a:br>
            <a:r>
              <a:rPr lang="id-ID" sz="2400"/>
              <a:t>b. Pada jumlah permintaan dan penawaran ke berapa    harga pasar terbentuk?</a:t>
            </a:r>
          </a:p>
        </p:txBody>
      </p:sp>
      <p:sp>
        <p:nvSpPr>
          <p:cNvPr id="3" name="Text Placeholder 2"/>
          <p:cNvSpPr>
            <a:spLocks noGrp="1"/>
          </p:cNvSpPr>
          <p:nvPr>
            <p:ph type="body" idx="1"/>
          </p:nvPr>
        </p:nvSpPr>
        <p:spPr/>
        <p:txBody>
          <a:bodyPr/>
          <a:lstStyle/>
          <a:p>
            <a:endParaRPr lang="id-ID"/>
          </a:p>
        </p:txBody>
      </p:sp>
      <p:sp>
        <p:nvSpPr>
          <p:cNvPr id="4" name="Text Placeholder 3"/>
          <p:cNvSpPr>
            <a:spLocks noGrp="1"/>
          </p:cNvSpPr>
          <p:nvPr>
            <p:ph type="body" sz="half" idx="3"/>
          </p:nvPr>
        </p:nvSpPr>
        <p:spPr/>
        <p:txBody>
          <a:bodyPr/>
          <a:lstStyle/>
          <a:p>
            <a:endParaRPr lang="id-ID"/>
          </a:p>
        </p:txBody>
      </p:sp>
      <p:sp>
        <p:nvSpPr>
          <p:cNvPr id="5" name="Content Placeholder 4"/>
          <p:cNvSpPr>
            <a:spLocks noGrp="1"/>
          </p:cNvSpPr>
          <p:nvPr>
            <p:ph sz="quarter" idx="2"/>
          </p:nvPr>
        </p:nvSpPr>
        <p:spPr/>
        <p:txBody>
          <a:bodyPr/>
          <a:lstStyle/>
          <a:p>
            <a:endParaRPr lang="id-ID"/>
          </a:p>
        </p:txBody>
      </p:sp>
      <p:sp>
        <p:nvSpPr>
          <p:cNvPr id="6" name="Content Placeholder 5"/>
          <p:cNvSpPr>
            <a:spLocks noGrp="1"/>
          </p:cNvSpPr>
          <p:nvPr>
            <p:ph sz="quarter" idx="4"/>
          </p:nvPr>
        </p:nvSpPr>
        <p:spPr/>
        <p:txBody>
          <a:bodyPr/>
          <a:lstStyle/>
          <a:p>
            <a:endParaRPr lang="id-ID"/>
          </a:p>
        </p:txBody>
      </p:sp>
      <p:pic>
        <p:nvPicPr>
          <p:cNvPr id="32770" name="Picture 2" descr="C:\Users\RKSMP00\Documents\ips kelas 7 gmbar\f6f9a-2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28600"/>
            <a:ext cx="8458199" cy="41431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937265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762" y="4572000"/>
            <a:ext cx="8229600" cy="707064"/>
          </a:xfrm>
        </p:spPr>
        <p:txBody>
          <a:bodyPr>
            <a:noAutofit/>
          </a:bodyPr>
          <a:lstStyle/>
          <a:p>
            <a:pPr algn="l"/>
            <a:r>
              <a:rPr lang="id-ID" sz="2800" smtClean="0"/>
              <a:t>a. Buatlah kurva permintaan dan penawarannya!</a:t>
            </a:r>
            <a:endParaRPr lang="id-ID" sz="2800"/>
          </a:p>
        </p:txBody>
      </p:sp>
      <p:sp>
        <p:nvSpPr>
          <p:cNvPr id="3" name="Text Placeholder 2"/>
          <p:cNvSpPr>
            <a:spLocks noGrp="1"/>
          </p:cNvSpPr>
          <p:nvPr>
            <p:ph type="body" idx="1"/>
          </p:nvPr>
        </p:nvSpPr>
        <p:spPr/>
        <p:txBody>
          <a:bodyPr/>
          <a:lstStyle/>
          <a:p>
            <a:endParaRPr lang="id-ID"/>
          </a:p>
        </p:txBody>
      </p:sp>
      <p:sp>
        <p:nvSpPr>
          <p:cNvPr id="4" name="Text Placeholder 3"/>
          <p:cNvSpPr>
            <a:spLocks noGrp="1"/>
          </p:cNvSpPr>
          <p:nvPr>
            <p:ph type="body" sz="half" idx="3"/>
          </p:nvPr>
        </p:nvSpPr>
        <p:spPr/>
        <p:txBody>
          <a:bodyPr/>
          <a:lstStyle/>
          <a:p>
            <a:endParaRPr lang="id-ID"/>
          </a:p>
        </p:txBody>
      </p:sp>
      <p:sp>
        <p:nvSpPr>
          <p:cNvPr id="5" name="Content Placeholder 4"/>
          <p:cNvSpPr>
            <a:spLocks noGrp="1"/>
          </p:cNvSpPr>
          <p:nvPr>
            <p:ph sz="quarter" idx="2"/>
          </p:nvPr>
        </p:nvSpPr>
        <p:spPr/>
        <p:txBody>
          <a:bodyPr/>
          <a:lstStyle/>
          <a:p>
            <a:endParaRPr lang="id-ID"/>
          </a:p>
        </p:txBody>
      </p:sp>
      <p:sp>
        <p:nvSpPr>
          <p:cNvPr id="6" name="Content Placeholder 5"/>
          <p:cNvSpPr>
            <a:spLocks noGrp="1"/>
          </p:cNvSpPr>
          <p:nvPr>
            <p:ph sz="quarter" idx="4"/>
          </p:nvPr>
        </p:nvSpPr>
        <p:spPr/>
        <p:txBody>
          <a:bodyPr/>
          <a:lstStyle/>
          <a:p>
            <a:endParaRPr lang="id-ID"/>
          </a:p>
        </p:txBody>
      </p:sp>
      <p:pic>
        <p:nvPicPr>
          <p:cNvPr id="33794" name="Picture 2" descr="C:\Users\RKSMP00\Documents\ips kelas 7 gmbar\Tabel contoh harga keseimbanga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371600"/>
            <a:ext cx="8153400" cy="3057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768793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783264"/>
          </a:xfrm>
        </p:spPr>
        <p:txBody>
          <a:bodyPr>
            <a:noAutofit/>
          </a:bodyPr>
          <a:lstStyle/>
          <a:p>
            <a:pPr algn="l"/>
            <a:r>
              <a:rPr lang="id-ID" sz="2400"/>
              <a:t>a. Buatlah kurva permintaan dan penawarannya!</a:t>
            </a:r>
          </a:p>
        </p:txBody>
      </p:sp>
      <p:sp>
        <p:nvSpPr>
          <p:cNvPr id="3" name="Text Placeholder 2"/>
          <p:cNvSpPr>
            <a:spLocks noGrp="1"/>
          </p:cNvSpPr>
          <p:nvPr>
            <p:ph type="body" idx="1"/>
          </p:nvPr>
        </p:nvSpPr>
        <p:spPr/>
        <p:txBody>
          <a:bodyPr/>
          <a:lstStyle/>
          <a:p>
            <a:endParaRPr lang="id-ID"/>
          </a:p>
        </p:txBody>
      </p:sp>
      <p:sp>
        <p:nvSpPr>
          <p:cNvPr id="4" name="Text Placeholder 3"/>
          <p:cNvSpPr>
            <a:spLocks noGrp="1"/>
          </p:cNvSpPr>
          <p:nvPr>
            <p:ph type="body" sz="half" idx="3"/>
          </p:nvPr>
        </p:nvSpPr>
        <p:spPr/>
        <p:txBody>
          <a:bodyPr/>
          <a:lstStyle/>
          <a:p>
            <a:endParaRPr lang="id-ID"/>
          </a:p>
        </p:txBody>
      </p:sp>
      <p:sp>
        <p:nvSpPr>
          <p:cNvPr id="6" name="Content Placeholder 5"/>
          <p:cNvSpPr>
            <a:spLocks noGrp="1"/>
          </p:cNvSpPr>
          <p:nvPr>
            <p:ph sz="quarter" idx="4"/>
          </p:nvPr>
        </p:nvSpPr>
        <p:spPr/>
        <p:txBody>
          <a:bodyPr/>
          <a:lstStyle/>
          <a:p>
            <a:endParaRPr lang="id-ID"/>
          </a:p>
        </p:txBody>
      </p:sp>
      <p:pic>
        <p:nvPicPr>
          <p:cNvPr id="34818" name="Picture 2"/>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bwMode="auto">
          <a:xfrm>
            <a:off x="1142999" y="1447800"/>
            <a:ext cx="7134339"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022980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endParaRPr lang="id-ID"/>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898985276"/>
              </p:ext>
            </p:extLst>
          </p:nvPr>
        </p:nvGraphicFramePr>
        <p:xfrm>
          <a:off x="1435100" y="1447800"/>
          <a:ext cx="7499349" cy="2225040"/>
        </p:xfrm>
        <a:graphic>
          <a:graphicData uri="http://schemas.openxmlformats.org/drawingml/2006/table">
            <a:tbl>
              <a:tblPr firstRow="1" bandRow="1">
                <a:tableStyleId>{5C22544A-7EE6-4342-B048-85BDC9FD1C3A}</a:tableStyleId>
              </a:tblPr>
              <a:tblGrid>
                <a:gridCol w="2499783">
                  <a:extLst>
                    <a:ext uri="{9D8B030D-6E8A-4147-A177-3AD203B41FA5}">
                      <a16:colId xmlns:a16="http://schemas.microsoft.com/office/drawing/2014/main" val="20000"/>
                    </a:ext>
                  </a:extLst>
                </a:gridCol>
                <a:gridCol w="2499783">
                  <a:extLst>
                    <a:ext uri="{9D8B030D-6E8A-4147-A177-3AD203B41FA5}">
                      <a16:colId xmlns:a16="http://schemas.microsoft.com/office/drawing/2014/main" val="20001"/>
                    </a:ext>
                  </a:extLst>
                </a:gridCol>
                <a:gridCol w="2499783">
                  <a:extLst>
                    <a:ext uri="{9D8B030D-6E8A-4147-A177-3AD203B41FA5}">
                      <a16:colId xmlns:a16="http://schemas.microsoft.com/office/drawing/2014/main" val="20002"/>
                    </a:ext>
                  </a:extLst>
                </a:gridCol>
              </a:tblGrid>
              <a:tr h="370840">
                <a:tc>
                  <a:txBody>
                    <a:bodyPr/>
                    <a:lstStyle/>
                    <a:p>
                      <a:r>
                        <a:rPr lang="id-ID" smtClean="0"/>
                        <a:t>HARGA</a:t>
                      </a:r>
                      <a:endParaRPr lang="id-ID"/>
                    </a:p>
                  </a:txBody>
                  <a:tcPr marL="170467" marR="170467"/>
                </a:tc>
                <a:tc>
                  <a:txBody>
                    <a:bodyPr/>
                    <a:lstStyle/>
                    <a:p>
                      <a:r>
                        <a:rPr lang="id-ID" smtClean="0"/>
                        <a:t>PERMINTAAN</a:t>
                      </a:r>
                      <a:r>
                        <a:rPr lang="id-ID" baseline="0" smtClean="0"/>
                        <a:t> </a:t>
                      </a:r>
                      <a:endParaRPr lang="id-ID"/>
                    </a:p>
                  </a:txBody>
                  <a:tcPr marL="170467" marR="170467"/>
                </a:tc>
                <a:tc>
                  <a:txBody>
                    <a:bodyPr/>
                    <a:lstStyle/>
                    <a:p>
                      <a:r>
                        <a:rPr lang="id-ID" smtClean="0"/>
                        <a:t>PENAWARAN</a:t>
                      </a:r>
                      <a:endParaRPr lang="id-ID"/>
                    </a:p>
                  </a:txBody>
                  <a:tcPr marL="170467" marR="170467"/>
                </a:tc>
                <a:extLst>
                  <a:ext uri="{0D108BD9-81ED-4DB2-BD59-A6C34878D82A}">
                    <a16:rowId xmlns:a16="http://schemas.microsoft.com/office/drawing/2014/main" val="10000"/>
                  </a:ext>
                </a:extLst>
              </a:tr>
              <a:tr h="370840">
                <a:tc>
                  <a:txBody>
                    <a:bodyPr/>
                    <a:lstStyle/>
                    <a:p>
                      <a:r>
                        <a:rPr lang="id-ID" smtClean="0"/>
                        <a:t>4000</a:t>
                      </a:r>
                    </a:p>
                  </a:txBody>
                  <a:tcPr marL="170467" marR="170467"/>
                </a:tc>
                <a:tc>
                  <a:txBody>
                    <a:bodyPr/>
                    <a:lstStyle/>
                    <a:p>
                      <a:r>
                        <a:rPr lang="id-ID" smtClean="0"/>
                        <a:t>500</a:t>
                      </a:r>
                      <a:endParaRPr lang="id-ID"/>
                    </a:p>
                  </a:txBody>
                  <a:tcPr marL="170467" marR="170467"/>
                </a:tc>
                <a:tc>
                  <a:txBody>
                    <a:bodyPr/>
                    <a:lstStyle/>
                    <a:p>
                      <a:r>
                        <a:rPr lang="id-ID" smtClean="0"/>
                        <a:t>100</a:t>
                      </a:r>
                      <a:endParaRPr lang="id-ID"/>
                    </a:p>
                  </a:txBody>
                  <a:tcPr marL="170467" marR="170467"/>
                </a:tc>
                <a:extLst>
                  <a:ext uri="{0D108BD9-81ED-4DB2-BD59-A6C34878D82A}">
                    <a16:rowId xmlns:a16="http://schemas.microsoft.com/office/drawing/2014/main" val="10001"/>
                  </a:ext>
                </a:extLst>
              </a:tr>
              <a:tr h="370840">
                <a:tc>
                  <a:txBody>
                    <a:bodyPr/>
                    <a:lstStyle/>
                    <a:p>
                      <a:r>
                        <a:rPr lang="id-ID" smtClean="0"/>
                        <a:t>5000</a:t>
                      </a:r>
                    </a:p>
                  </a:txBody>
                  <a:tcPr marL="170467" marR="170467"/>
                </a:tc>
                <a:tc>
                  <a:txBody>
                    <a:bodyPr/>
                    <a:lstStyle/>
                    <a:p>
                      <a:r>
                        <a:rPr lang="id-ID" smtClean="0"/>
                        <a:t>400</a:t>
                      </a:r>
                      <a:endParaRPr lang="id-ID"/>
                    </a:p>
                  </a:txBody>
                  <a:tcPr marL="170467" marR="170467"/>
                </a:tc>
                <a:tc>
                  <a:txBody>
                    <a:bodyPr/>
                    <a:lstStyle/>
                    <a:p>
                      <a:r>
                        <a:rPr lang="id-ID" smtClean="0"/>
                        <a:t>200</a:t>
                      </a:r>
                      <a:endParaRPr lang="id-ID"/>
                    </a:p>
                  </a:txBody>
                  <a:tcPr marL="170467" marR="170467"/>
                </a:tc>
                <a:extLst>
                  <a:ext uri="{0D108BD9-81ED-4DB2-BD59-A6C34878D82A}">
                    <a16:rowId xmlns:a16="http://schemas.microsoft.com/office/drawing/2014/main" val="10002"/>
                  </a:ext>
                </a:extLst>
              </a:tr>
              <a:tr h="370840">
                <a:tc>
                  <a:txBody>
                    <a:bodyPr/>
                    <a:lstStyle/>
                    <a:p>
                      <a:r>
                        <a:rPr lang="id-ID" smtClean="0"/>
                        <a:t>5500</a:t>
                      </a:r>
                    </a:p>
                  </a:txBody>
                  <a:tcPr marL="170467" marR="170467"/>
                </a:tc>
                <a:tc>
                  <a:txBody>
                    <a:bodyPr/>
                    <a:lstStyle/>
                    <a:p>
                      <a:r>
                        <a:rPr lang="id-ID" smtClean="0"/>
                        <a:t>300</a:t>
                      </a:r>
                      <a:endParaRPr lang="id-ID"/>
                    </a:p>
                  </a:txBody>
                  <a:tcPr marL="170467" marR="170467"/>
                </a:tc>
                <a:tc>
                  <a:txBody>
                    <a:bodyPr/>
                    <a:lstStyle/>
                    <a:p>
                      <a:r>
                        <a:rPr lang="id-ID" smtClean="0"/>
                        <a:t>300</a:t>
                      </a:r>
                      <a:endParaRPr lang="id-ID"/>
                    </a:p>
                  </a:txBody>
                  <a:tcPr marL="170467" marR="170467"/>
                </a:tc>
                <a:extLst>
                  <a:ext uri="{0D108BD9-81ED-4DB2-BD59-A6C34878D82A}">
                    <a16:rowId xmlns:a16="http://schemas.microsoft.com/office/drawing/2014/main" val="10003"/>
                  </a:ext>
                </a:extLst>
              </a:tr>
              <a:tr h="370840">
                <a:tc>
                  <a:txBody>
                    <a:bodyPr/>
                    <a:lstStyle/>
                    <a:p>
                      <a:r>
                        <a:rPr lang="id-ID" smtClean="0"/>
                        <a:t>6000</a:t>
                      </a:r>
                    </a:p>
                  </a:txBody>
                  <a:tcPr marL="170467" marR="170467"/>
                </a:tc>
                <a:tc>
                  <a:txBody>
                    <a:bodyPr/>
                    <a:lstStyle/>
                    <a:p>
                      <a:r>
                        <a:rPr lang="id-ID" smtClean="0"/>
                        <a:t>200</a:t>
                      </a:r>
                      <a:endParaRPr lang="id-ID"/>
                    </a:p>
                  </a:txBody>
                  <a:tcPr marL="170467" marR="170467"/>
                </a:tc>
                <a:tc>
                  <a:txBody>
                    <a:bodyPr/>
                    <a:lstStyle/>
                    <a:p>
                      <a:r>
                        <a:rPr lang="id-ID" smtClean="0"/>
                        <a:t>400</a:t>
                      </a:r>
                      <a:endParaRPr lang="id-ID"/>
                    </a:p>
                  </a:txBody>
                  <a:tcPr marL="170467" marR="170467"/>
                </a:tc>
                <a:extLst>
                  <a:ext uri="{0D108BD9-81ED-4DB2-BD59-A6C34878D82A}">
                    <a16:rowId xmlns:a16="http://schemas.microsoft.com/office/drawing/2014/main" val="10004"/>
                  </a:ext>
                </a:extLst>
              </a:tr>
              <a:tr h="370840">
                <a:tc>
                  <a:txBody>
                    <a:bodyPr/>
                    <a:lstStyle/>
                    <a:p>
                      <a:r>
                        <a:rPr lang="id-ID" smtClean="0"/>
                        <a:t>6500</a:t>
                      </a:r>
                    </a:p>
                  </a:txBody>
                  <a:tcPr marL="170467" marR="170467"/>
                </a:tc>
                <a:tc>
                  <a:txBody>
                    <a:bodyPr/>
                    <a:lstStyle/>
                    <a:p>
                      <a:r>
                        <a:rPr lang="id-ID" smtClean="0"/>
                        <a:t>100</a:t>
                      </a:r>
                      <a:endParaRPr lang="id-ID"/>
                    </a:p>
                  </a:txBody>
                  <a:tcPr marL="170467" marR="170467"/>
                </a:tc>
                <a:tc>
                  <a:txBody>
                    <a:bodyPr/>
                    <a:lstStyle/>
                    <a:p>
                      <a:r>
                        <a:rPr lang="id-ID" smtClean="0"/>
                        <a:t>500</a:t>
                      </a:r>
                      <a:endParaRPr lang="id-ID"/>
                    </a:p>
                  </a:txBody>
                  <a:tcPr marL="170467" marR="170467"/>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5759044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a:t>
            </a:r>
            <a:endParaRPr lang="id-ID"/>
          </a:p>
        </p:txBody>
      </p:sp>
      <p:sp>
        <p:nvSpPr>
          <p:cNvPr id="3" name="Content Placeholder 2"/>
          <p:cNvSpPr>
            <a:spLocks noGrp="1"/>
          </p:cNvSpPr>
          <p:nvPr>
            <p:ph idx="1"/>
          </p:nvPr>
        </p:nvSpPr>
        <p:spPr/>
        <p:txBody>
          <a:bodyPr>
            <a:normAutofit lnSpcReduction="10000"/>
          </a:bodyPr>
          <a:lstStyle/>
          <a:p>
            <a:r>
              <a:rPr lang="id-ID" smtClean="0"/>
              <a:t>Pada </a:t>
            </a:r>
            <a:r>
              <a:rPr lang="id-ID"/>
              <a:t>saat harga buku Rp 10000 per lusin permintaan akan buku tersebut sebanyak 10 lusin, dan ketika harga buku turun menjadi Rp 8000 per lusin permintaannya menjadi 16 lusin. Carilah fungsi permintaanya</a:t>
            </a:r>
            <a:r>
              <a:rPr lang="id-ID" smtClean="0"/>
              <a:t>!</a:t>
            </a:r>
          </a:p>
          <a:p>
            <a:r>
              <a:rPr lang="id-ID"/>
              <a:t>Pada saat harga Rp 40 per unit, jumlah penawarannya  10 unit. Dan ketika harga Rp 60 per unit, jumlah penawarannya 20 unit. Tentukan fungsi penawarannya!</a:t>
            </a:r>
          </a:p>
          <a:p>
            <a:pPr marL="82296" indent="0">
              <a:buNone/>
            </a:pPr>
            <a:endParaRPr lang="id-ID"/>
          </a:p>
        </p:txBody>
      </p:sp>
    </p:spTree>
    <p:extLst>
      <p:ext uri="{BB962C8B-B14F-4D97-AF65-F5344CB8AC3E}">
        <p14:creationId xmlns:p14="http://schemas.microsoft.com/office/powerpoint/2010/main" val="234188628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marL="82296" indent="0">
              <a:buNone/>
            </a:pPr>
            <a:r>
              <a:rPr lang="id-ID" smtClean="0"/>
              <a:t>Pada </a:t>
            </a:r>
            <a:r>
              <a:rPr lang="id-ID"/>
              <a:t>saat harga Rp 40 per unit, jumlah penawarannya  10 unit. Dan ketika harga Rp 60 per unit, jumlah penawarannya 20 unit. Tentukan fungsi penawarannya!</a:t>
            </a:r>
          </a:p>
        </p:txBody>
      </p:sp>
    </p:spTree>
    <p:extLst>
      <p:ext uri="{BB962C8B-B14F-4D97-AF65-F5344CB8AC3E}">
        <p14:creationId xmlns:p14="http://schemas.microsoft.com/office/powerpoint/2010/main" val="66902189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lnSpcReduction="10000"/>
          </a:bodyPr>
          <a:lstStyle/>
          <a:p>
            <a:r>
              <a:rPr lang="id-ID" smtClean="0"/>
              <a:t>Telur bebek di pasar sukamaju memiliki fungsi penawaran Qs = 1,5P + 3000. jika harga telur bebek Rp 25.000 per kilo. Jumlah telur bebek yang ditawarkan sebanyak.... Kilogram</a:t>
            </a:r>
          </a:p>
          <a:p>
            <a:r>
              <a:rPr lang="id-ID"/>
              <a:t>Fungsi permintaan suatu barang ditunjukkan bahwa Qd = 40 – P dan fungsi penawaran Qs = 4P – 50. Tentukanlah berapa harga jumlah dan keseimbangan!</a:t>
            </a:r>
          </a:p>
        </p:txBody>
      </p:sp>
    </p:spTree>
    <p:extLst>
      <p:ext uri="{BB962C8B-B14F-4D97-AF65-F5344CB8AC3E}">
        <p14:creationId xmlns:p14="http://schemas.microsoft.com/office/powerpoint/2010/main" val="71809196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1571</TotalTime>
  <Words>756</Words>
  <Application>Microsoft Office PowerPoint</Application>
  <PresentationFormat>On-screen Show (4:3)</PresentationFormat>
  <Paragraphs>223</Paragraphs>
  <Slides>40</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40</vt:i4>
      </vt:variant>
    </vt:vector>
  </HeadingPairs>
  <TitlesOfParts>
    <vt:vector size="48" baseType="lpstr">
      <vt:lpstr>Arial</vt:lpstr>
      <vt:lpstr>Calibri</vt:lpstr>
      <vt:lpstr>Gill Sans MT</vt:lpstr>
      <vt:lpstr>Times New Roman</vt:lpstr>
      <vt:lpstr>Verdana</vt:lpstr>
      <vt:lpstr>Wingdings 2</vt:lpstr>
      <vt:lpstr>Solstice</vt:lpstr>
      <vt:lpstr>Equation</vt:lpstr>
      <vt:lpstr>FUNGSI PERMINTAAN</vt:lpstr>
      <vt:lpstr>Permintaan menurut daya beli konsumen</vt:lpstr>
      <vt:lpstr>Permintaan menurut jumlah konsumen</vt:lpstr>
      <vt:lpstr>Hukum Permintaan</vt:lpstr>
      <vt:lpstr>Fungsi Permintaan</vt:lpstr>
      <vt:lpstr>Contoh</vt:lpstr>
      <vt:lpstr>Pembahasan</vt:lpstr>
      <vt:lpstr>Pembahasan</vt:lpstr>
      <vt:lpstr>Pembahasan</vt:lpstr>
      <vt:lpstr>Kurva fungsi permintaan</vt:lpstr>
      <vt:lpstr>Pergeseran kurva permintaan</vt:lpstr>
      <vt:lpstr>Pergeseran kurva permintaan</vt:lpstr>
      <vt:lpstr>Kurva pergeseran kurva permintaan karena perubahan pendapatan</vt:lpstr>
      <vt:lpstr>FUNGSI PENAWARAN</vt:lpstr>
      <vt:lpstr>Teori penawaran</vt:lpstr>
      <vt:lpstr>Fungsi penawaran</vt:lpstr>
      <vt:lpstr>Contoh</vt:lpstr>
      <vt:lpstr>Pembahasan</vt:lpstr>
      <vt:lpstr>Pembahasan</vt:lpstr>
      <vt:lpstr>Pembahasan</vt:lpstr>
      <vt:lpstr>Kurva penawaran</vt:lpstr>
      <vt:lpstr>PowerPoint Presentation</vt:lpstr>
      <vt:lpstr>Pergeseran kurva penawaran</vt:lpstr>
      <vt:lpstr>Pergeseran kurva penawaran</vt:lpstr>
      <vt:lpstr>Pergeseran kurva penawaran karena perubahan biaya produksi</vt:lpstr>
      <vt:lpstr>HARGA KESEIMBANGAN PASAR</vt:lpstr>
      <vt:lpstr>Penentuan Harga Keseimbangan Pasar</vt:lpstr>
      <vt:lpstr>Metode penentuan harga keseimbangan pasar</vt:lpstr>
      <vt:lpstr>Pendekatan tabel</vt:lpstr>
      <vt:lpstr>Pendekatan matematis</vt:lpstr>
      <vt:lpstr>Pendekatan matematis</vt:lpstr>
      <vt:lpstr>Kurva fungsi keseimbangan harga</vt:lpstr>
      <vt:lpstr>a. Buatlah tabel harga permintaan dan penawarannya! b. Pada jumlah permintaan dan penawaran ke berapa    harga pasar terbentuk?</vt:lpstr>
      <vt:lpstr>a. Buatlah tabel harga permintaan dan penawarannya! b. Pada jumlah permintaan dan penawaran ke berapa    harga pasar terbentuk?</vt:lpstr>
      <vt:lpstr>a. Buatlah kurva permintaan dan penawarannya!</vt:lpstr>
      <vt:lpstr>a. Buatlah kurva permintaan dan penawarannya!</vt:lpstr>
      <vt:lpstr>PowerPoint Presentation</vt:lpstr>
      <vt:lpstr>`</vt:lpstr>
      <vt:lpstr>PowerPoint Presentation</vt:lpstr>
      <vt:lpstr>PowerPoint Presentation</vt:lpstr>
    </vt:vector>
  </TitlesOfParts>
  <Company>DELLNBX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 3 Teori Permintaan,  Teori Penawaran Dan  Ekuilibrium Harga</dc:title>
  <dc:creator>ari_darmawan</dc:creator>
  <cp:lastModifiedBy>ADMIN</cp:lastModifiedBy>
  <cp:revision>75</cp:revision>
  <dcterms:created xsi:type="dcterms:W3CDTF">2012-08-07T03:09:39Z</dcterms:created>
  <dcterms:modified xsi:type="dcterms:W3CDTF">2020-03-11T05:33:53Z</dcterms:modified>
</cp:coreProperties>
</file>